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7" r:id="rId2"/>
    <p:sldId id="261" r:id="rId3"/>
    <p:sldId id="265" r:id="rId4"/>
    <p:sldId id="262" r:id="rId5"/>
    <p:sldId id="266" r:id="rId6"/>
    <p:sldId id="267" r:id="rId7"/>
    <p:sldId id="268" r:id="rId8"/>
    <p:sldId id="269" r:id="rId9"/>
    <p:sldId id="270" r:id="rId10"/>
    <p:sldId id="271" r:id="rId11"/>
    <p:sldId id="272" r:id="rId12"/>
    <p:sldId id="273" r:id="rId13"/>
    <p:sldId id="274" r:id="rId14"/>
    <p:sldId id="275" r:id="rId15"/>
    <p:sldId id="276" r:id="rId16"/>
    <p:sldId id="277" r:id="rId17"/>
    <p:sldId id="309" r:id="rId18"/>
    <p:sldId id="310" r:id="rId19"/>
    <p:sldId id="314" r:id="rId20"/>
    <p:sldId id="311" r:id="rId21"/>
    <p:sldId id="312" r:id="rId22"/>
    <p:sldId id="313" r:id="rId23"/>
    <p:sldId id="278" r:id="rId24"/>
    <p:sldId id="279" r:id="rId25"/>
    <p:sldId id="280" r:id="rId26"/>
    <p:sldId id="281" r:id="rId27"/>
    <p:sldId id="282" r:id="rId28"/>
    <p:sldId id="283"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259" r:id="rId50"/>
  </p:sldIdLst>
  <p:sldSz cx="12192000" cy="6858000"/>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AA1"/>
    <a:srgbClr val="C55A11"/>
    <a:srgbClr val="FEC154"/>
    <a:srgbClr val="FEB126"/>
    <a:srgbClr val="FF6600"/>
    <a:srgbClr val="193F61"/>
    <a:srgbClr val="73A9DB"/>
    <a:srgbClr val="3E89CE"/>
    <a:srgbClr val="FFC409"/>
    <a:srgbClr val="A27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115" d="100"/>
          <a:sy n="115" d="100"/>
        </p:scale>
        <p:origin x="432" y="114"/>
      </p:cViewPr>
      <p:guideLst>
        <p:guide orient="horz" pos="2160"/>
        <p:guide pos="38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E18F71FB-653F-435B-A1AB-510F7B3F825D}" type="datetimeFigureOut">
              <a:rPr lang="zh-CN" altLang="en-US" smtClean="0"/>
              <a:t>2020/9/7</a:t>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B4D2DBA4-40A0-4FC8-BDEA-D20E58CB397E}" type="slidenum">
              <a:rPr lang="zh-CN" altLang="en-US" smtClean="0"/>
              <a:t>‹#›</a:t>
            </a:fld>
            <a:endParaRPr lang="zh-CN" altLang="en-US"/>
          </a:p>
        </p:txBody>
      </p:sp>
    </p:spTree>
    <p:extLst>
      <p:ext uri="{BB962C8B-B14F-4D97-AF65-F5344CB8AC3E}">
        <p14:creationId xmlns:p14="http://schemas.microsoft.com/office/powerpoint/2010/main" val="2575044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E754A336-C69E-4714-9C77-EDF27533E981}"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1A7E4B67-FCD3-4532-BCA6-DE877EA7182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814085-1836-4067-BF05-EE1CEA907A8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B80C25AB-01CB-44EF-B684-5AB310DE0BC5}" type="datetimeFigureOut">
              <a:rPr lang="zh-CN" altLang="en-US" smtClean="0"/>
              <a:t>2020/9/7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0B0403A9-6F57-44BB-8D80-D390D4D8050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72616"/>
            <a:ext cx="10515600" cy="1006223"/>
          </a:xfr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7" name="直接连接符 6"/>
          <p:cNvCxnSpPr/>
          <p:nvPr userDrawn="1"/>
        </p:nvCxnSpPr>
        <p:spPr>
          <a:xfrm>
            <a:off x="838200" y="1178839"/>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8" name="图片 7"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258888"/>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EB70648-4C7E-4A21-B8DD-2D1324099071}" type="slidenum">
              <a:rPr lang="zh-CN" altLang="en-US" smtClean="0"/>
              <a:t>‹#›</a:t>
            </a:fld>
            <a:endParaRPr lang="zh-CN" altLang="en-US"/>
          </a:p>
        </p:txBody>
      </p:sp>
      <p:cxnSp>
        <p:nvCxnSpPr>
          <p:cNvPr id="6" name="直接连接符 5"/>
          <p:cNvCxnSpPr/>
          <p:nvPr userDrawn="1"/>
        </p:nvCxnSpPr>
        <p:spPr>
          <a:xfrm>
            <a:off x="838200" y="1624013"/>
            <a:ext cx="10515600" cy="0"/>
          </a:xfrm>
          <a:prstGeom prst="line">
            <a:avLst/>
          </a:prstGeom>
          <a:ln w="38100">
            <a:gradFill flip="none" rotWithShape="1">
              <a:gsLst>
                <a:gs pos="100000">
                  <a:schemeClr val="accent2">
                    <a:lumMod val="0"/>
                    <a:lumOff val="100000"/>
                  </a:schemeClr>
                </a:gs>
                <a:gs pos="83375">
                  <a:srgbClr val="F5E2E4"/>
                </a:gs>
                <a:gs pos="66750">
                  <a:srgbClr val="EBC4C9"/>
                </a:gs>
                <a:gs pos="45500">
                  <a:srgbClr val="D78992"/>
                </a:gs>
                <a:gs pos="3000">
                  <a:srgbClr val="AE1324"/>
                </a:gs>
              </a:gsLst>
              <a:path path="circle">
                <a:fillToRect t="100000" r="100000"/>
              </a:path>
              <a:tileRect l="-100000" b="-100000"/>
            </a:gradFill>
          </a:ln>
        </p:spPr>
        <p:style>
          <a:lnRef idx="3">
            <a:schemeClr val="accent2"/>
          </a:lnRef>
          <a:fillRef idx="0">
            <a:schemeClr val="accent2"/>
          </a:fillRef>
          <a:effectRef idx="2">
            <a:schemeClr val="accent2"/>
          </a:effectRef>
          <a:fontRef idx="minor">
            <a:schemeClr val="tx1"/>
          </a:fontRef>
        </p:style>
      </p:cxnSp>
      <p:pic>
        <p:nvPicPr>
          <p:cNvPr id="7" name="图片 6" descr="横版组合——透明.png"/>
          <p:cNvPicPr>
            <a:picLocks noChangeAspect="1"/>
          </p:cNvPicPr>
          <p:nvPr userDrawn="1"/>
        </p:nvPicPr>
        <p:blipFill>
          <a:blip r:embed="rId2" cstate="screen"/>
          <a:srcRect/>
          <a:stretch>
            <a:fillRect/>
          </a:stretch>
        </p:blipFill>
        <p:spPr bwMode="auto">
          <a:xfrm>
            <a:off x="8747855" y="60545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E8C10CD-CE84-4E2B-BABD-39448864A424}" type="datetimeFigureOut">
              <a:rPr lang="zh-CN" altLang="en-US" smtClean="0"/>
              <a:t>2020/9/7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EB70648-4C7E-4A21-B8DD-2D132409907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8C10CD-CE84-4E2B-BABD-39448864A424}" type="datetimeFigureOut">
              <a:rPr lang="zh-CN" altLang="en-US" smtClean="0"/>
              <a:t>2020/9/7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70648-4C7E-4A21-B8DD-2D132409907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notesSlide" Target="../notesSlides/notesSlide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2.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2020-2021&#23398;&#24180;&#26680;&#24515;&#35838;&#21015;&#34920;.xlsx" TargetMode="Externa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hyperlink" Target="&#20013;&#22269;&#31185;&#23398;&#38498;&#22823;&#23398;&#23398;&#20301;&#25480;&#26435;&#28857;&#19968;&#35272;&#34920;.xl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20004;&#29992;&#35838;&#31243;&#20449;&#24687;&#34920;.xlsx" TargetMode="Externa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descr="横版组合——透明.png"/>
          <p:cNvPicPr>
            <a:picLocks noChangeAspect="1"/>
          </p:cNvPicPr>
          <p:nvPr/>
        </p:nvPicPr>
        <p:blipFill>
          <a:blip r:embed="rId3" cstate="screen"/>
          <a:srcRect/>
          <a:stretch>
            <a:fillRect/>
          </a:stretch>
        </p:blipFill>
        <p:spPr bwMode="auto">
          <a:xfrm>
            <a:off x="551383" y="476672"/>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9"/>
          <p:cNvGrpSpPr/>
          <p:nvPr/>
        </p:nvGrpSpPr>
        <p:grpSpPr>
          <a:xfrm>
            <a:off x="1371960" y="2238600"/>
            <a:ext cx="9424226" cy="2145538"/>
            <a:chOff x="1371960" y="1544925"/>
            <a:chExt cx="9424226" cy="2145538"/>
          </a:xfrm>
        </p:grpSpPr>
        <p:sp>
          <p:nvSpPr>
            <p:cNvPr id="2" name="矩形 1"/>
            <p:cNvSpPr/>
            <p:nvPr/>
          </p:nvSpPr>
          <p:spPr>
            <a:xfrm>
              <a:off x="1524000" y="1703583"/>
              <a:ext cx="9144000" cy="1812995"/>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rgbClr val="C00000"/>
                  </a:solidFill>
                  <a:latin typeface="微软雅黑" panose="020B0503020204020204" pitchFamily="34" charset="-122"/>
                  <a:ea typeface="微软雅黑" panose="020B0503020204020204" pitchFamily="34" charset="-122"/>
                </a:rPr>
                <a:t>集中教学</a:t>
              </a:r>
              <a:r>
                <a:rPr lang="zh-CN" altLang="en-US" sz="4400" b="1" dirty="0" smtClean="0">
                  <a:solidFill>
                    <a:srgbClr val="C00000"/>
                  </a:solidFill>
                  <a:latin typeface="微软雅黑" panose="020B0503020204020204" pitchFamily="34" charset="-122"/>
                  <a:ea typeface="微软雅黑" panose="020B0503020204020204" pitchFamily="34" charset="-122"/>
                </a:rPr>
                <a:t>研究生课程</a:t>
              </a:r>
              <a:r>
                <a:rPr lang="zh-CN" altLang="en-US" sz="4400" b="1" dirty="0">
                  <a:solidFill>
                    <a:srgbClr val="C00000"/>
                  </a:solidFill>
                  <a:latin typeface="微软雅黑" panose="020B0503020204020204" pitchFamily="34" charset="-122"/>
                  <a:ea typeface="微软雅黑" panose="020B0503020204020204" pitchFamily="34" charset="-122"/>
                </a:rPr>
                <a:t>学习与选课</a:t>
              </a:r>
              <a:r>
                <a:rPr lang="zh-CN" altLang="en-US" sz="4400" b="1" dirty="0" smtClean="0">
                  <a:solidFill>
                    <a:srgbClr val="C00000"/>
                  </a:solidFill>
                  <a:latin typeface="微软雅黑" panose="020B0503020204020204" pitchFamily="34" charset="-122"/>
                  <a:ea typeface="微软雅黑" panose="020B0503020204020204" pitchFamily="34" charset="-122"/>
                </a:rPr>
                <a:t>须知</a:t>
              </a:r>
              <a:endParaRPr lang="zh-CN" altLang="en-US" sz="4400" b="1" dirty="0">
                <a:solidFill>
                  <a:srgbClr val="C00000"/>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371960" y="1544925"/>
              <a:ext cx="9424226" cy="2145538"/>
              <a:chOff x="1371960" y="1544925"/>
              <a:chExt cx="9424226" cy="2145538"/>
            </a:xfrm>
          </p:grpSpPr>
          <p:grpSp>
            <p:nvGrpSpPr>
              <p:cNvPr id="12" name="组合 11"/>
              <p:cNvGrpSpPr/>
              <p:nvPr/>
            </p:nvGrpSpPr>
            <p:grpSpPr>
              <a:xfrm>
                <a:off x="1371960" y="1544925"/>
                <a:ext cx="3500927" cy="803557"/>
                <a:chOff x="1500147" y="1472851"/>
                <a:chExt cx="3500927" cy="803557"/>
              </a:xfrm>
            </p:grpSpPr>
            <p:cxnSp>
              <p:nvCxnSpPr>
                <p:cNvPr id="7" name="直接连接符 6"/>
                <p:cNvCxnSpPr/>
                <p:nvPr/>
              </p:nvCxnSpPr>
              <p:spPr>
                <a:xfrm flipV="1">
                  <a:off x="1500147" y="1472851"/>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00147" y="1481396"/>
                  <a:ext cx="0" cy="79501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295259" y="2691925"/>
                <a:ext cx="3500927" cy="998538"/>
                <a:chOff x="7167073" y="2709017"/>
                <a:chExt cx="3500927" cy="998538"/>
              </a:xfrm>
            </p:grpSpPr>
            <p:cxnSp>
              <p:nvCxnSpPr>
                <p:cNvPr id="9" name="直接连接符 8"/>
                <p:cNvCxnSpPr/>
                <p:nvPr/>
              </p:nvCxnSpPr>
              <p:spPr>
                <a:xfrm flipV="1">
                  <a:off x="7167073" y="3690464"/>
                  <a:ext cx="3500927" cy="170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668000" y="2709017"/>
                  <a:ext cx="0" cy="98144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grpSp>
      <p:sp>
        <p:nvSpPr>
          <p:cNvPr id="4" name="副标题 3"/>
          <p:cNvSpPr>
            <a:spLocks noGrp="1"/>
          </p:cNvSpPr>
          <p:nvPr>
            <p:ph type="subTitle" idx="1"/>
          </p:nvPr>
        </p:nvSpPr>
        <p:spPr>
          <a:xfrm>
            <a:off x="1524000" y="3661124"/>
            <a:ext cx="9144000" cy="1655762"/>
          </a:xfrm>
        </p:spPr>
        <p:txBody>
          <a:bodyPr>
            <a:normAutofit/>
          </a:bodyPr>
          <a:lstStyle/>
          <a:p>
            <a:r>
              <a:rPr lang="zh-CN" altLang="en-US" sz="3600" dirty="0" smtClean="0">
                <a:solidFill>
                  <a:srgbClr val="3D6AA1"/>
                </a:solidFill>
              </a:rPr>
              <a:t>（</a:t>
            </a:r>
            <a:r>
              <a:rPr lang="en-US" altLang="zh-CN" sz="3600" dirty="0" smtClean="0">
                <a:solidFill>
                  <a:srgbClr val="3D6AA1"/>
                </a:solidFill>
              </a:rPr>
              <a:t>2020</a:t>
            </a:r>
            <a:r>
              <a:rPr lang="zh-CN" altLang="en-US" sz="3600" dirty="0" smtClean="0">
                <a:solidFill>
                  <a:srgbClr val="3D6AA1"/>
                </a:solidFill>
              </a:rPr>
              <a:t>版）</a:t>
            </a:r>
            <a:endParaRPr lang="zh-CN" altLang="en-US" sz="3600" dirty="0">
              <a:solidFill>
                <a:srgbClr val="3D6AA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2020-2021</a:t>
            </a:r>
            <a:r>
              <a:rPr lang="zh-CN" altLang="en-US" sz="3600" dirty="0" smtClean="0"/>
              <a:t>学年</a:t>
            </a:r>
            <a:r>
              <a:rPr lang="zh-CN" altLang="en-US" sz="3600" dirty="0"/>
              <a:t>集中教学研究生课程学习学分要求</a:t>
            </a:r>
          </a:p>
        </p:txBody>
      </p:sp>
      <p:sp>
        <p:nvSpPr>
          <p:cNvPr id="4" name="Rectangle 10"/>
          <p:cNvSpPr>
            <a:spLocks noChangeArrowheads="1"/>
          </p:cNvSpPr>
          <p:nvPr/>
        </p:nvSpPr>
        <p:spPr bwMode="auto">
          <a:xfrm>
            <a:off x="2450576" y="1330735"/>
            <a:ext cx="2016225"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5" name="Rectangle 10"/>
          <p:cNvSpPr>
            <a:spLocks noChangeArrowheads="1"/>
          </p:cNvSpPr>
          <p:nvPr/>
        </p:nvSpPr>
        <p:spPr bwMode="auto">
          <a:xfrm>
            <a:off x="4898849" y="1330735"/>
            <a:ext cx="2016224"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6" name="Rectangle 10"/>
          <p:cNvSpPr>
            <a:spLocks noChangeArrowheads="1"/>
          </p:cNvSpPr>
          <p:nvPr/>
        </p:nvSpPr>
        <p:spPr bwMode="auto">
          <a:xfrm>
            <a:off x="7419130" y="1330735"/>
            <a:ext cx="1872208"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graphicFrame>
        <p:nvGraphicFramePr>
          <p:cNvPr id="7" name="内容占位符 8"/>
          <p:cNvGraphicFramePr>
            <a:graphicFrameLocks noGrp="1"/>
          </p:cNvGraphicFramePr>
          <p:nvPr>
            <p:ph idx="1"/>
          </p:nvPr>
        </p:nvGraphicFramePr>
        <p:xfrm>
          <a:off x="650378" y="2250204"/>
          <a:ext cx="10792322" cy="3679301"/>
        </p:xfrm>
        <a:graphic>
          <a:graphicData uri="http://schemas.openxmlformats.org/drawingml/2006/table">
            <a:tbl>
              <a:tblPr firstRow="1" firstCol="1">
                <a:tableStyleId>{93296810-A885-4BE3-A3E7-6D5BEEA58F35}</a:tableStyleId>
              </a:tblPr>
              <a:tblGrid>
                <a:gridCol w="457302">
                  <a:extLst>
                    <a:ext uri="{9D8B030D-6E8A-4147-A177-3AD203B41FA5}">
                      <a16:colId xmlns:a16="http://schemas.microsoft.com/office/drawing/2014/main" val="20000"/>
                    </a:ext>
                  </a:extLst>
                </a:gridCol>
                <a:gridCol w="1737747">
                  <a:extLst>
                    <a:ext uri="{9D8B030D-6E8A-4147-A177-3AD203B41FA5}">
                      <a16:colId xmlns:a16="http://schemas.microsoft.com/office/drawing/2014/main" val="20001"/>
                    </a:ext>
                  </a:extLst>
                </a:gridCol>
                <a:gridCol w="4265378">
                  <a:extLst>
                    <a:ext uri="{9D8B030D-6E8A-4147-A177-3AD203B41FA5}">
                      <a16:colId xmlns:a16="http://schemas.microsoft.com/office/drawing/2014/main" val="20002"/>
                    </a:ext>
                  </a:extLst>
                </a:gridCol>
                <a:gridCol w="1140310">
                  <a:extLst>
                    <a:ext uri="{9D8B030D-6E8A-4147-A177-3AD203B41FA5}">
                      <a16:colId xmlns:a16="http://schemas.microsoft.com/office/drawing/2014/main" val="20003"/>
                    </a:ext>
                  </a:extLst>
                </a:gridCol>
                <a:gridCol w="1151069">
                  <a:extLst>
                    <a:ext uri="{9D8B030D-6E8A-4147-A177-3AD203B41FA5}">
                      <a16:colId xmlns:a16="http://schemas.microsoft.com/office/drawing/2014/main" val="20004"/>
                    </a:ext>
                  </a:extLst>
                </a:gridCol>
                <a:gridCol w="851534">
                  <a:extLst>
                    <a:ext uri="{9D8B030D-6E8A-4147-A177-3AD203B41FA5}">
                      <a16:colId xmlns:a16="http://schemas.microsoft.com/office/drawing/2014/main" val="20005"/>
                    </a:ext>
                  </a:extLst>
                </a:gridCol>
                <a:gridCol w="1188982">
                  <a:extLst>
                    <a:ext uri="{9D8B030D-6E8A-4147-A177-3AD203B41FA5}">
                      <a16:colId xmlns:a16="http://schemas.microsoft.com/office/drawing/2014/main" val="20006"/>
                    </a:ext>
                  </a:extLst>
                </a:gridCol>
              </a:tblGrid>
              <a:tr h="735483">
                <a:tc>
                  <a:txBody>
                    <a:bodyPr/>
                    <a:lstStyle/>
                    <a:p>
                      <a:pPr algn="ctr">
                        <a:lnSpc>
                          <a:spcPct val="100000"/>
                        </a:lnSpc>
                        <a:spcAft>
                          <a:spcPts val="0"/>
                        </a:spcAft>
                      </a:pPr>
                      <a:r>
                        <a:rPr lang="zh-CN" sz="1600" kern="100" dirty="0" smtClean="0">
                          <a:effectLst/>
                        </a:rPr>
                        <a:t>序号</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sz="1600" kern="100" dirty="0">
                          <a:effectLst/>
                        </a:rPr>
                        <a:t>学生类别</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sz="1600" kern="100" dirty="0">
                          <a:effectLst/>
                        </a:rPr>
                        <a:t>公共必修课程及学分</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00000"/>
                        </a:lnSpc>
                        <a:spcAft>
                          <a:spcPts val="0"/>
                        </a:spcAft>
                      </a:pPr>
                      <a:r>
                        <a:rPr lang="zh-CN" sz="1600" kern="100" dirty="0">
                          <a:effectLst/>
                        </a:rPr>
                        <a:t>公共</a:t>
                      </a:r>
                      <a:r>
                        <a:rPr lang="zh-CN" sz="1600" kern="100" dirty="0" smtClean="0">
                          <a:effectLst/>
                        </a:rPr>
                        <a:t>选修课</a:t>
                      </a:r>
                      <a:endParaRPr lang="en-US" altLang="zh-CN" sz="1600" kern="100" dirty="0" smtClean="0">
                        <a:effectLst/>
                      </a:endParaRPr>
                    </a:p>
                    <a:p>
                      <a:pPr algn="ctr">
                        <a:lnSpc>
                          <a:spcPct val="100000"/>
                        </a:lnSpc>
                        <a:spcAft>
                          <a:spcPts val="0"/>
                        </a:spcAft>
                      </a:pPr>
                      <a:r>
                        <a:rPr lang="zh-CN" sz="1600" kern="100" dirty="0" smtClean="0">
                          <a:effectLst/>
                        </a:rPr>
                        <a:t>学分</a:t>
                      </a:r>
                      <a:r>
                        <a:rPr lang="zh-CN" sz="1600" kern="100" dirty="0">
                          <a:effectLst/>
                        </a:rPr>
                        <a:t>要求</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00000"/>
                        </a:lnSpc>
                        <a:spcAft>
                          <a:spcPts val="0"/>
                        </a:spcAft>
                      </a:pPr>
                      <a:r>
                        <a:rPr lang="zh-CN" sz="1600" kern="100" dirty="0">
                          <a:effectLst/>
                        </a:rPr>
                        <a:t>专业学位课</a:t>
                      </a:r>
                    </a:p>
                    <a:p>
                      <a:pPr algn="ctr">
                        <a:lnSpc>
                          <a:spcPct val="100000"/>
                        </a:lnSpc>
                        <a:spcAft>
                          <a:spcPts val="0"/>
                        </a:spcAft>
                      </a:pPr>
                      <a:r>
                        <a:rPr lang="zh-CN" sz="1600" kern="100" dirty="0" smtClean="0">
                          <a:effectLst/>
                        </a:rPr>
                        <a:t>要求</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00000"/>
                        </a:lnSpc>
                        <a:spcAft>
                          <a:spcPts val="0"/>
                        </a:spcAft>
                      </a:pPr>
                      <a:r>
                        <a:rPr lang="zh-CN" altLang="en-US" sz="1600" kern="100" dirty="0" smtClean="0">
                          <a:effectLst/>
                        </a:rPr>
                        <a:t>总学分</a:t>
                      </a:r>
                      <a:endParaRPr lang="en-US" altLang="zh-CN" sz="1600" kern="100" dirty="0" smtClean="0">
                        <a:effectLst/>
                      </a:endParaRPr>
                    </a:p>
                    <a:p>
                      <a:pPr algn="ctr">
                        <a:lnSpc>
                          <a:spcPct val="100000"/>
                        </a:lnSpc>
                        <a:spcAft>
                          <a:spcPts val="0"/>
                        </a:spcAft>
                      </a:pPr>
                      <a:r>
                        <a:rPr lang="zh-CN" altLang="en-US" sz="1600" kern="100" dirty="0" smtClean="0">
                          <a:effectLst/>
                        </a:rPr>
                        <a:t>要求</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00000"/>
                        </a:lnSpc>
                        <a:spcAft>
                          <a:spcPts val="0"/>
                        </a:spcAft>
                      </a:pPr>
                      <a:r>
                        <a:rPr lang="zh-CN" sz="1600" kern="100" dirty="0">
                          <a:effectLst/>
                        </a:rPr>
                        <a:t>集中教学</a:t>
                      </a:r>
                    </a:p>
                    <a:p>
                      <a:pPr algn="ctr">
                        <a:lnSpc>
                          <a:spcPct val="100000"/>
                        </a:lnSpc>
                        <a:spcAft>
                          <a:spcPts val="0"/>
                        </a:spcAft>
                      </a:pPr>
                      <a:r>
                        <a:rPr lang="zh-CN" sz="1600" kern="100" dirty="0">
                          <a:effectLst/>
                        </a:rPr>
                        <a:t>总学分要求</a:t>
                      </a:r>
                      <a:endParaRPr lang="zh-CN" sz="1600" kern="100" dirty="0">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0000"/>
                  </a:ext>
                </a:extLst>
              </a:tr>
              <a:tr h="920380">
                <a:tc>
                  <a:txBody>
                    <a:bodyPr/>
                    <a:lstStyle/>
                    <a:p>
                      <a:pPr algn="ctr">
                        <a:lnSpc>
                          <a:spcPct val="150000"/>
                        </a:lnSpc>
                        <a:spcAft>
                          <a:spcPts val="0"/>
                        </a:spcAft>
                      </a:pPr>
                      <a:r>
                        <a:rPr lang="en-US" sz="1200" kern="100" dirty="0">
                          <a:effectLst/>
                          <a:latin typeface="+mn-ea"/>
                          <a:ea typeface="+mn-ea"/>
                        </a:rPr>
                        <a:t>1</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sz="1200" kern="100" dirty="0">
                          <a:effectLst/>
                          <a:latin typeface="+mn-ea"/>
                          <a:ea typeface="+mn-ea"/>
                        </a:rPr>
                        <a:t>硕士</a:t>
                      </a:r>
                    </a:p>
                    <a:p>
                      <a:pPr algn="ctr">
                        <a:lnSpc>
                          <a:spcPct val="150000"/>
                        </a:lnSpc>
                        <a:spcAft>
                          <a:spcPts val="0"/>
                        </a:spcAft>
                      </a:pPr>
                      <a:r>
                        <a:rPr lang="zh-CN" sz="1200" kern="100" dirty="0">
                          <a:effectLst/>
                          <a:latin typeface="+mn-ea"/>
                          <a:ea typeface="+mn-ea"/>
                        </a:rPr>
                        <a:t>（学术型）</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just" defTabSz="914400" rtl="0" eaLnBrk="1" fontAlgn="auto" latinLnBrk="0" hangingPunct="1">
                        <a:lnSpc>
                          <a:spcPct val="100000"/>
                        </a:lnSpc>
                        <a:spcBef>
                          <a:spcPts val="0"/>
                        </a:spcBef>
                        <a:spcAft>
                          <a:spcPts val="0"/>
                        </a:spcAft>
                        <a:buClrTx/>
                        <a:buSzTx/>
                        <a:buFontTx/>
                        <a:buNone/>
                        <a:defRPr/>
                      </a:pPr>
                      <a:r>
                        <a:rPr lang="zh-CN" altLang="zh-CN" sz="1200" kern="100" dirty="0" smtClean="0">
                          <a:effectLst/>
                          <a:latin typeface="+mn-ea"/>
                          <a:ea typeface="+mn-ea"/>
                        </a:rPr>
                        <a:t>自然辩证法</a:t>
                      </a:r>
                      <a:r>
                        <a:rPr lang="zh-CN" altLang="en-US" sz="1200" kern="100" dirty="0" smtClean="0">
                          <a:effectLst/>
                          <a:latin typeface="+mn-ea"/>
                          <a:ea typeface="+mn-ea"/>
                        </a:rPr>
                        <a:t>概论</a:t>
                      </a:r>
                      <a:r>
                        <a:rPr lang="zh-CN" altLang="zh-CN" sz="1200" kern="100" dirty="0" smtClean="0">
                          <a:effectLst/>
                          <a:latin typeface="+mn-ea"/>
                          <a:ea typeface="+mn-ea"/>
                        </a:rPr>
                        <a:t>（</a:t>
                      </a:r>
                      <a:r>
                        <a:rPr lang="en-US" altLang="zh-CN" sz="1200" kern="100" dirty="0" smtClean="0">
                          <a:effectLst/>
                          <a:latin typeface="+mn-ea"/>
                          <a:ea typeface="+mn-ea"/>
                        </a:rPr>
                        <a:t>1</a:t>
                      </a:r>
                      <a:r>
                        <a:rPr lang="zh-CN" altLang="zh-CN" sz="1200" kern="100" dirty="0" smtClean="0">
                          <a:effectLst/>
                          <a:latin typeface="+mn-ea"/>
                          <a:ea typeface="+mn-ea"/>
                        </a:rPr>
                        <a:t>学分）；</a:t>
                      </a:r>
                    </a:p>
                    <a:p>
                      <a:pPr algn="just">
                        <a:lnSpc>
                          <a:spcPct val="100000"/>
                        </a:lnSpc>
                        <a:spcAft>
                          <a:spcPts val="0"/>
                        </a:spcAft>
                      </a:pPr>
                      <a:r>
                        <a:rPr lang="zh-CN" sz="1200" kern="100" dirty="0" smtClean="0">
                          <a:effectLst/>
                          <a:latin typeface="+mn-ea"/>
                          <a:ea typeface="+mn-ea"/>
                        </a:rPr>
                        <a:t>中国特色社会主义理论与实践研究（</a:t>
                      </a:r>
                      <a:r>
                        <a:rPr lang="en-US" altLang="zh-CN" sz="1200" kern="100" dirty="0" smtClean="0">
                          <a:effectLst/>
                          <a:latin typeface="+mn-ea"/>
                          <a:ea typeface="+mn-ea"/>
                        </a:rPr>
                        <a:t>2</a:t>
                      </a:r>
                      <a:r>
                        <a:rPr lang="zh-CN" sz="1200" kern="100" dirty="0" smtClean="0">
                          <a:effectLst/>
                          <a:latin typeface="+mn-ea"/>
                          <a:ea typeface="+mn-ea"/>
                        </a:rPr>
                        <a:t>学分）；</a:t>
                      </a:r>
                    </a:p>
                    <a:p>
                      <a:pPr algn="just">
                        <a:lnSpc>
                          <a:spcPct val="100000"/>
                        </a:lnSpc>
                        <a:spcAft>
                          <a:spcPts val="0"/>
                        </a:spcAft>
                      </a:pPr>
                      <a:r>
                        <a:rPr lang="zh-CN" altLang="en-US" sz="1200" kern="100" dirty="0" smtClean="0">
                          <a:effectLst/>
                          <a:latin typeface="+mn-ea"/>
                          <a:ea typeface="+mn-ea"/>
                        </a:rPr>
                        <a:t>学术道德与学术写作规范</a:t>
                      </a:r>
                      <a:r>
                        <a:rPr lang="zh-CN" sz="1200" kern="100" dirty="0" smtClean="0">
                          <a:effectLst/>
                          <a:latin typeface="+mn-ea"/>
                          <a:ea typeface="+mn-ea"/>
                        </a:rPr>
                        <a:t>（</a:t>
                      </a:r>
                      <a:r>
                        <a:rPr lang="en-US" sz="1200" kern="100" dirty="0" smtClean="0">
                          <a:effectLst/>
                          <a:latin typeface="+mn-ea"/>
                          <a:ea typeface="+mn-ea"/>
                        </a:rPr>
                        <a:t>1</a:t>
                      </a:r>
                      <a:r>
                        <a:rPr lang="zh-CN" sz="1200" kern="100" dirty="0" smtClean="0">
                          <a:effectLst/>
                          <a:latin typeface="+mn-ea"/>
                          <a:ea typeface="+mn-ea"/>
                        </a:rPr>
                        <a:t>学分</a:t>
                      </a:r>
                      <a:r>
                        <a:rPr lang="en-US" sz="1200" kern="100" dirty="0" smtClean="0">
                          <a:effectLst/>
                          <a:latin typeface="+mn-ea"/>
                          <a:ea typeface="+mn-ea"/>
                        </a:rPr>
                        <a:t>)</a:t>
                      </a:r>
                      <a:r>
                        <a:rPr lang="zh-CN" sz="1200" kern="100" dirty="0" smtClean="0">
                          <a:effectLst/>
                          <a:latin typeface="+mn-ea"/>
                          <a:ea typeface="+mn-ea"/>
                        </a:rPr>
                        <a:t>；</a:t>
                      </a:r>
                      <a:endParaRPr lang="en-US" altLang="zh-CN" sz="1200" kern="100" dirty="0" smtClean="0">
                        <a:effectLst/>
                        <a:latin typeface="+mn-ea"/>
                        <a:ea typeface="+mn-ea"/>
                      </a:endParaRPr>
                    </a:p>
                    <a:p>
                      <a:pPr algn="just">
                        <a:lnSpc>
                          <a:spcPct val="100000"/>
                        </a:lnSpc>
                        <a:spcAft>
                          <a:spcPts val="0"/>
                        </a:spcAft>
                      </a:pPr>
                      <a:r>
                        <a:rPr lang="zh-CN" sz="1200" kern="100" dirty="0" smtClean="0">
                          <a:effectLst/>
                          <a:latin typeface="+mn-ea"/>
                          <a:ea typeface="+mn-ea"/>
                        </a:rPr>
                        <a:t>硕士学位</a:t>
                      </a:r>
                      <a:r>
                        <a:rPr lang="zh-CN" altLang="en-US" sz="1200" kern="100" dirty="0" smtClean="0">
                          <a:effectLst/>
                          <a:latin typeface="+mn-ea"/>
                          <a:ea typeface="+mn-ea"/>
                        </a:rPr>
                        <a:t>英语</a:t>
                      </a:r>
                      <a:r>
                        <a:rPr lang="zh-CN" sz="1200" kern="100" dirty="0" smtClean="0">
                          <a:effectLst/>
                          <a:latin typeface="+mn-ea"/>
                          <a:ea typeface="+mn-ea"/>
                        </a:rPr>
                        <a:t>（</a:t>
                      </a:r>
                      <a:r>
                        <a:rPr lang="en-US" sz="1200" kern="100" dirty="0" smtClean="0">
                          <a:effectLst/>
                          <a:latin typeface="+mn-ea"/>
                          <a:ea typeface="+mn-ea"/>
                        </a:rPr>
                        <a:t>3</a:t>
                      </a:r>
                      <a:r>
                        <a:rPr lang="zh-CN" sz="1200" kern="100" dirty="0" smtClean="0">
                          <a:effectLst/>
                          <a:latin typeface="+mn-ea"/>
                          <a:ea typeface="+mn-ea"/>
                        </a:rPr>
                        <a:t>学分）</a:t>
                      </a:r>
                      <a:r>
                        <a:rPr lang="zh-CN" altLang="en-US" sz="1200" kern="100" dirty="0" smtClean="0">
                          <a:effectLst/>
                          <a:latin typeface="+mn-ea"/>
                          <a:ea typeface="+mn-ea"/>
                        </a:rPr>
                        <a:t>。</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2</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12</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smtClean="0">
                          <a:effectLst/>
                          <a:latin typeface="+mn-ea"/>
                          <a:ea typeface="+mn-ea"/>
                        </a:rPr>
                        <a:t>≥</a:t>
                      </a:r>
                      <a:r>
                        <a:rPr lang="en-US" sz="1200" kern="100" dirty="0" smtClean="0">
                          <a:effectLst/>
                          <a:latin typeface="+mn-ea"/>
                          <a:ea typeface="+mn-ea"/>
                        </a:rPr>
                        <a:t>30</a:t>
                      </a:r>
                      <a:r>
                        <a:rPr lang="zh-CN" altLang="en-US" sz="1200" kern="100" dirty="0" smtClean="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25</a:t>
                      </a:r>
                      <a:r>
                        <a:rPr lang="zh-CN" sz="1200" kern="100" dirty="0">
                          <a:effectLst/>
                          <a:latin typeface="+mn-ea"/>
                          <a:ea typeface="+mn-ea"/>
                        </a:rPr>
                        <a:t>学分</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20649">
                <a:tc>
                  <a:txBody>
                    <a:bodyPr/>
                    <a:lstStyle/>
                    <a:p>
                      <a:pPr algn="ctr">
                        <a:lnSpc>
                          <a:spcPct val="150000"/>
                        </a:lnSpc>
                        <a:spcAft>
                          <a:spcPts val="0"/>
                        </a:spcAft>
                      </a:pPr>
                      <a:r>
                        <a:rPr lang="en-US" sz="1200" kern="100" dirty="0">
                          <a:effectLst/>
                          <a:latin typeface="+mn-ea"/>
                          <a:ea typeface="+mn-ea"/>
                        </a:rPr>
                        <a:t>2</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sz="1200" kern="100" dirty="0">
                          <a:effectLst/>
                          <a:latin typeface="+mn-ea"/>
                          <a:ea typeface="+mn-ea"/>
                        </a:rPr>
                        <a:t>普博</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00000"/>
                        </a:lnSpc>
                        <a:spcAft>
                          <a:spcPts val="0"/>
                        </a:spcAft>
                      </a:pPr>
                      <a:r>
                        <a:rPr lang="zh-CN" altLang="zh-CN" sz="1200" kern="100" dirty="0" smtClean="0">
                          <a:effectLst/>
                          <a:latin typeface="+mn-ea"/>
                          <a:ea typeface="+mn-ea"/>
                        </a:rPr>
                        <a:t>中国马克思主义与当代（</a:t>
                      </a:r>
                      <a:r>
                        <a:rPr lang="en-US" altLang="zh-CN" sz="1200" kern="100" dirty="0" smtClean="0">
                          <a:effectLst/>
                          <a:latin typeface="+mn-ea"/>
                          <a:ea typeface="+mn-ea"/>
                        </a:rPr>
                        <a:t>2</a:t>
                      </a:r>
                      <a:r>
                        <a:rPr lang="zh-CN" altLang="zh-CN" sz="1200" kern="100" dirty="0" smtClean="0">
                          <a:effectLst/>
                          <a:latin typeface="+mn-ea"/>
                          <a:ea typeface="+mn-ea"/>
                        </a:rPr>
                        <a:t>学分）</a:t>
                      </a:r>
                      <a:r>
                        <a:rPr lang="zh-CN" altLang="en-US" sz="1200" kern="100" dirty="0" smtClean="0">
                          <a:effectLst/>
                          <a:latin typeface="+mn-ea"/>
                          <a:ea typeface="+mn-ea"/>
                        </a:rPr>
                        <a:t>；</a:t>
                      </a:r>
                      <a:endParaRPr lang="en-US" altLang="zh-CN" sz="1200" kern="100" dirty="0" smtClean="0">
                        <a:effectLst/>
                        <a:latin typeface="+mn-ea"/>
                        <a:ea typeface="+mn-ea"/>
                      </a:endParaRPr>
                    </a:p>
                    <a:p>
                      <a:pPr algn="l">
                        <a:lnSpc>
                          <a:spcPct val="100000"/>
                        </a:lnSpc>
                        <a:spcAft>
                          <a:spcPts val="0"/>
                        </a:spcAft>
                      </a:pPr>
                      <a:r>
                        <a:rPr lang="zh-CN" altLang="en-US" sz="1200" kern="100" dirty="0" smtClean="0">
                          <a:effectLst/>
                          <a:latin typeface="+mn-ea"/>
                          <a:ea typeface="+mn-ea"/>
                        </a:rPr>
                        <a:t>学术道德与学术写作规范</a:t>
                      </a:r>
                      <a:r>
                        <a:rPr lang="zh-CN" altLang="zh-CN" sz="1200" kern="100" dirty="0" smtClean="0">
                          <a:effectLst/>
                          <a:latin typeface="+mn-ea"/>
                          <a:ea typeface="+mn-ea"/>
                        </a:rPr>
                        <a:t>（</a:t>
                      </a:r>
                      <a:r>
                        <a:rPr lang="en-US" altLang="zh-CN" sz="1200" kern="100" dirty="0" smtClean="0">
                          <a:effectLst/>
                          <a:latin typeface="+mn-ea"/>
                          <a:ea typeface="+mn-ea"/>
                        </a:rPr>
                        <a:t>1</a:t>
                      </a:r>
                      <a:r>
                        <a:rPr lang="zh-CN" altLang="zh-CN" sz="1200" kern="100" dirty="0" smtClean="0">
                          <a:effectLst/>
                          <a:latin typeface="+mn-ea"/>
                          <a:ea typeface="+mn-ea"/>
                        </a:rPr>
                        <a:t>学分</a:t>
                      </a:r>
                      <a:r>
                        <a:rPr lang="en-US" altLang="zh-CN" sz="1200" kern="100" dirty="0" smtClean="0">
                          <a:effectLst/>
                          <a:latin typeface="+mn-ea"/>
                          <a:ea typeface="+mn-ea"/>
                        </a:rPr>
                        <a:t>)</a:t>
                      </a:r>
                      <a:r>
                        <a:rPr lang="zh-CN" altLang="en-US" sz="1200" kern="100" dirty="0" smtClean="0">
                          <a:effectLst/>
                          <a:latin typeface="+mn-ea"/>
                          <a:ea typeface="+mn-ea"/>
                        </a:rPr>
                        <a:t>；</a:t>
                      </a:r>
                      <a:endParaRPr lang="en-US" altLang="zh-CN" sz="1200" kern="100" dirty="0" smtClean="0">
                        <a:effectLst/>
                        <a:latin typeface="+mn-ea"/>
                        <a:ea typeface="+mn-ea"/>
                      </a:endParaRPr>
                    </a:p>
                    <a:p>
                      <a:pPr algn="l">
                        <a:lnSpc>
                          <a:spcPct val="100000"/>
                        </a:lnSpc>
                        <a:spcAft>
                          <a:spcPts val="0"/>
                        </a:spcAft>
                      </a:pPr>
                      <a:r>
                        <a:rPr lang="zh-CN" altLang="en-US" sz="1200" kern="100" dirty="0" smtClean="0">
                          <a:effectLst/>
                          <a:latin typeface="+mn-ea"/>
                          <a:ea typeface="+mn-ea"/>
                        </a:rPr>
                        <a:t>博士学位英语</a:t>
                      </a:r>
                      <a:r>
                        <a:rPr lang="en-US" sz="1200" kern="100" dirty="0" smtClean="0">
                          <a:effectLst/>
                          <a:latin typeface="+mn-ea"/>
                          <a:ea typeface="+mn-ea"/>
                        </a:rPr>
                        <a:t>(</a:t>
                      </a:r>
                      <a:r>
                        <a:rPr lang="en-US" sz="1200" kern="100" dirty="0">
                          <a:effectLst/>
                          <a:latin typeface="+mn-ea"/>
                          <a:ea typeface="+mn-ea"/>
                        </a:rPr>
                        <a:t>2</a:t>
                      </a:r>
                      <a:r>
                        <a:rPr lang="zh-CN" sz="1200" kern="100" dirty="0">
                          <a:effectLst/>
                          <a:latin typeface="+mn-ea"/>
                          <a:ea typeface="+mn-ea"/>
                        </a:rPr>
                        <a:t>学分</a:t>
                      </a:r>
                      <a:r>
                        <a:rPr lang="en-US" sz="1200" kern="100" dirty="0" smtClean="0">
                          <a:effectLst/>
                          <a:latin typeface="+mn-ea"/>
                          <a:ea typeface="+mn-ea"/>
                        </a:rPr>
                        <a:t>)。</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无</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smtClean="0">
                          <a:effectLst/>
                          <a:latin typeface="+mn-ea"/>
                          <a:ea typeface="+mn-ea"/>
                        </a:rPr>
                        <a:t>≥</a:t>
                      </a:r>
                      <a:r>
                        <a:rPr lang="en-US" altLang="zh-CN" sz="1200" kern="100" dirty="0" smtClean="0">
                          <a:effectLst/>
                          <a:latin typeface="+mn-ea"/>
                          <a:ea typeface="+mn-ea"/>
                        </a:rPr>
                        <a:t>2</a:t>
                      </a:r>
                      <a:r>
                        <a:rPr lang="zh-CN" altLang="en-US" sz="1200" kern="100" dirty="0" smtClean="0">
                          <a:effectLst/>
                          <a:latin typeface="+mn-ea"/>
                          <a:ea typeface="+mn-ea"/>
                        </a:rPr>
                        <a:t>门且</a:t>
                      </a:r>
                      <a:r>
                        <a:rPr lang="zh-CN" altLang="zh-CN" sz="1200" kern="100" dirty="0" smtClean="0">
                          <a:effectLst/>
                          <a:latin typeface="+mn-ea"/>
                          <a:ea typeface="+mn-ea"/>
                        </a:rPr>
                        <a:t>≥</a:t>
                      </a:r>
                      <a:r>
                        <a:rPr lang="en-US" sz="1200" kern="100" dirty="0" smtClean="0">
                          <a:effectLst/>
                          <a:latin typeface="+mn-ea"/>
                          <a:ea typeface="+mn-ea"/>
                        </a:rPr>
                        <a:t>4</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smtClean="0">
                          <a:effectLst/>
                          <a:latin typeface="+mn-ea"/>
                          <a:ea typeface="+mn-ea"/>
                        </a:rPr>
                        <a:t>≥</a:t>
                      </a:r>
                      <a:r>
                        <a:rPr lang="en-US" altLang="zh-CN" sz="1200" kern="100" dirty="0" smtClean="0">
                          <a:effectLst/>
                          <a:latin typeface="+mn-ea"/>
                          <a:ea typeface="+mn-ea"/>
                        </a:rPr>
                        <a:t>9</a:t>
                      </a:r>
                      <a:r>
                        <a:rPr lang="zh-CN" sz="1200" kern="100" dirty="0" smtClean="0">
                          <a:effectLst/>
                          <a:latin typeface="+mn-ea"/>
                          <a:ea typeface="+mn-ea"/>
                        </a:rPr>
                        <a:t>学分</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en-US" sz="1200" kern="100" dirty="0">
                          <a:effectLst/>
                          <a:latin typeface="+mn-ea"/>
                          <a:ea typeface="+mn-ea"/>
                        </a:rPr>
                        <a:t> </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737">
                <a:tc>
                  <a:txBody>
                    <a:bodyPr/>
                    <a:lstStyle/>
                    <a:p>
                      <a:pPr algn="ctr">
                        <a:lnSpc>
                          <a:spcPct val="150000"/>
                        </a:lnSpc>
                        <a:spcAft>
                          <a:spcPts val="0"/>
                        </a:spcAft>
                      </a:pPr>
                      <a:r>
                        <a:rPr lang="en-US" altLang="zh-CN" sz="1200" kern="100" dirty="0" smtClean="0">
                          <a:effectLst/>
                          <a:latin typeface="+mn-ea"/>
                          <a:ea typeface="+mn-ea"/>
                        </a:rPr>
                        <a:t>3</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sz="1200" kern="100" dirty="0">
                          <a:effectLst/>
                          <a:latin typeface="+mn-ea"/>
                          <a:ea typeface="+mn-ea"/>
                        </a:rPr>
                        <a:t>硕博连读生</a:t>
                      </a:r>
                      <a:r>
                        <a:rPr lang="en-US" sz="1200" kern="100" dirty="0">
                          <a:effectLst/>
                          <a:latin typeface="+mn-ea"/>
                          <a:ea typeface="+mn-ea"/>
                        </a:rPr>
                        <a:t>/</a:t>
                      </a:r>
                      <a:r>
                        <a:rPr lang="zh-CN" sz="1200" kern="100" dirty="0">
                          <a:effectLst/>
                          <a:latin typeface="+mn-ea"/>
                          <a:ea typeface="+mn-ea"/>
                        </a:rPr>
                        <a:t>直博生</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spcAft>
                          <a:spcPts val="0"/>
                        </a:spcAft>
                      </a:pPr>
                      <a:r>
                        <a:rPr lang="zh-CN" sz="1200" kern="100" dirty="0">
                          <a:effectLst/>
                          <a:latin typeface="+mn-ea"/>
                          <a:ea typeface="+mn-ea"/>
                        </a:rPr>
                        <a:t>同</a:t>
                      </a:r>
                      <a:r>
                        <a:rPr lang="en-US" sz="1200" kern="100" dirty="0">
                          <a:effectLst/>
                          <a:latin typeface="+mn-ea"/>
                          <a:ea typeface="+mn-ea"/>
                        </a:rPr>
                        <a:t>1</a:t>
                      </a:r>
                      <a:r>
                        <a:rPr lang="en-US" sz="1200" kern="100" dirty="0" smtClean="0">
                          <a:effectLst/>
                          <a:latin typeface="+mn-ea"/>
                          <a:ea typeface="+mn-ea"/>
                        </a:rPr>
                        <a:t>+</a:t>
                      </a:r>
                      <a:r>
                        <a:rPr lang="zh-CN" altLang="en-US" sz="1200" kern="100" dirty="0" smtClean="0">
                          <a:effectLst/>
                          <a:latin typeface="+mn-ea"/>
                          <a:ea typeface="+mn-ea"/>
                        </a:rPr>
                        <a:t>博士学位英语</a:t>
                      </a:r>
                      <a:r>
                        <a:rPr lang="en-US" sz="1200" kern="100" dirty="0" smtClean="0">
                          <a:effectLst/>
                          <a:latin typeface="+mn-ea"/>
                          <a:ea typeface="+mn-ea"/>
                        </a:rPr>
                        <a:t>(</a:t>
                      </a:r>
                      <a:r>
                        <a:rPr lang="en-US" sz="1200" kern="100" dirty="0">
                          <a:effectLst/>
                          <a:latin typeface="+mn-ea"/>
                          <a:ea typeface="+mn-ea"/>
                        </a:rPr>
                        <a:t>2</a:t>
                      </a:r>
                      <a:r>
                        <a:rPr lang="zh-CN" sz="1200" kern="100" dirty="0">
                          <a:effectLst/>
                          <a:latin typeface="+mn-ea"/>
                          <a:ea typeface="+mn-ea"/>
                        </a:rPr>
                        <a:t>学分</a:t>
                      </a:r>
                      <a:r>
                        <a:rPr lang="en-US" sz="1200" kern="100" dirty="0">
                          <a:effectLst/>
                          <a:latin typeface="+mn-ea"/>
                          <a:ea typeface="+mn-ea"/>
                        </a:rPr>
                        <a:t>)+</a:t>
                      </a:r>
                      <a:r>
                        <a:rPr lang="zh-CN" sz="1200" kern="100" dirty="0">
                          <a:effectLst/>
                          <a:latin typeface="+mn-ea"/>
                          <a:ea typeface="+mn-ea"/>
                        </a:rPr>
                        <a:t>中国马克思主义与当代（</a:t>
                      </a:r>
                      <a:r>
                        <a:rPr lang="en-US" sz="1200" kern="100" dirty="0">
                          <a:effectLst/>
                          <a:latin typeface="+mn-ea"/>
                          <a:ea typeface="+mn-ea"/>
                        </a:rPr>
                        <a:t>2</a:t>
                      </a:r>
                      <a:r>
                        <a:rPr lang="zh-CN" sz="1200" kern="100" dirty="0" smtClean="0">
                          <a:effectLst/>
                          <a:latin typeface="+mn-ea"/>
                          <a:ea typeface="+mn-ea"/>
                        </a:rPr>
                        <a:t>学分</a:t>
                      </a:r>
                      <a:r>
                        <a:rPr lang="zh-CN" altLang="zh-CN" sz="1200" kern="100" dirty="0" smtClean="0">
                          <a:effectLst/>
                          <a:latin typeface="+mn-ea"/>
                          <a:ea typeface="+mn-ea"/>
                        </a:rPr>
                        <a:t>）</a:t>
                      </a:r>
                      <a:r>
                        <a:rPr lang="zh-CN" altLang="en-US" sz="1200" kern="100" dirty="0" smtClean="0">
                          <a:effectLst/>
                          <a:latin typeface="+mn-ea"/>
                          <a:ea typeface="+mn-ea"/>
                        </a:rPr>
                        <a:t>。</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2</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16</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38</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smtClean="0">
                          <a:effectLst/>
                          <a:latin typeface="+mn-ea"/>
                          <a:ea typeface="+mn-ea"/>
                        </a:rPr>
                        <a:t>30</a:t>
                      </a:r>
                      <a:r>
                        <a:rPr lang="zh-CN" sz="1200" kern="100" dirty="0" smtClean="0">
                          <a:effectLst/>
                          <a:latin typeface="+mn-ea"/>
                          <a:ea typeface="+mn-ea"/>
                        </a:rPr>
                        <a:t>学分</a:t>
                      </a:r>
                      <a:endParaRPr lang="zh-CN" sz="1200" b="1" kern="100" dirty="0">
                        <a:solidFill>
                          <a:schemeClr val="tx1"/>
                        </a:solidFill>
                        <a:effectLst/>
                        <a:latin typeface="+mn-ea"/>
                        <a:ea typeface="+mn-ea"/>
                      </a:endParaRPr>
                    </a:p>
                  </a:txBody>
                  <a:tcPr marL="59501" marR="59501"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11660">
                <a:tc>
                  <a:txBody>
                    <a:bodyPr/>
                    <a:lstStyle/>
                    <a:p>
                      <a:pPr algn="ctr">
                        <a:lnSpc>
                          <a:spcPct val="150000"/>
                        </a:lnSpc>
                        <a:spcAft>
                          <a:spcPts val="0"/>
                        </a:spcAft>
                      </a:pPr>
                      <a:r>
                        <a:rPr lang="en-US" sz="1200" kern="100" dirty="0" smtClean="0">
                          <a:effectLst/>
                          <a:latin typeface="+mn-ea"/>
                          <a:ea typeface="+mn-ea"/>
                        </a:rPr>
                        <a:t>4</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sz="1200" kern="100" dirty="0">
                          <a:effectLst/>
                          <a:latin typeface="+mn-ea"/>
                          <a:ea typeface="+mn-ea"/>
                        </a:rPr>
                        <a:t>工程硕士</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0000"/>
                        </a:lnSpc>
                        <a:spcAft>
                          <a:spcPts val="0"/>
                        </a:spcAft>
                      </a:pPr>
                      <a:r>
                        <a:rPr lang="zh-CN" sz="1200" kern="100" dirty="0">
                          <a:effectLst/>
                          <a:latin typeface="+mn-ea"/>
                          <a:ea typeface="+mn-ea"/>
                        </a:rPr>
                        <a:t>同</a:t>
                      </a:r>
                      <a:r>
                        <a:rPr lang="en-US" sz="1200" kern="100" dirty="0">
                          <a:effectLst/>
                          <a:latin typeface="+mn-ea"/>
                          <a:ea typeface="+mn-ea"/>
                        </a:rPr>
                        <a:t>1+</a:t>
                      </a:r>
                      <a:r>
                        <a:rPr lang="zh-CN" sz="1200" kern="100" dirty="0">
                          <a:effectLst/>
                          <a:latin typeface="+mn-ea"/>
                          <a:ea typeface="+mn-ea"/>
                        </a:rPr>
                        <a:t>知识产权（</a:t>
                      </a:r>
                      <a:r>
                        <a:rPr lang="en-US" sz="1200" kern="100" dirty="0">
                          <a:effectLst/>
                          <a:latin typeface="+mn-ea"/>
                          <a:ea typeface="+mn-ea"/>
                        </a:rPr>
                        <a:t>1</a:t>
                      </a:r>
                      <a:r>
                        <a:rPr lang="zh-CN" sz="1200" kern="100" dirty="0">
                          <a:effectLst/>
                          <a:latin typeface="+mn-ea"/>
                          <a:ea typeface="+mn-ea"/>
                        </a:rPr>
                        <a:t>学分）</a:t>
                      </a:r>
                      <a:r>
                        <a:rPr lang="en-US" sz="1200" kern="100" dirty="0">
                          <a:effectLst/>
                          <a:latin typeface="+mn-ea"/>
                          <a:ea typeface="+mn-ea"/>
                        </a:rPr>
                        <a:t>+</a:t>
                      </a:r>
                      <a:r>
                        <a:rPr lang="zh-CN" sz="1200" kern="100" dirty="0">
                          <a:effectLst/>
                          <a:latin typeface="+mn-ea"/>
                          <a:ea typeface="+mn-ea"/>
                        </a:rPr>
                        <a:t>信息检索（</a:t>
                      </a:r>
                      <a:r>
                        <a:rPr lang="en-US" sz="1200" kern="100" dirty="0">
                          <a:effectLst/>
                          <a:latin typeface="+mn-ea"/>
                          <a:ea typeface="+mn-ea"/>
                        </a:rPr>
                        <a:t>1</a:t>
                      </a:r>
                      <a:r>
                        <a:rPr lang="zh-CN" sz="1200" kern="100" dirty="0">
                          <a:effectLst/>
                          <a:latin typeface="+mn-ea"/>
                          <a:ea typeface="+mn-ea"/>
                        </a:rPr>
                        <a:t>学分）</a:t>
                      </a:r>
                      <a:r>
                        <a:rPr lang="en-US" sz="1200" kern="100" dirty="0">
                          <a:effectLst/>
                          <a:latin typeface="+mn-ea"/>
                          <a:ea typeface="+mn-ea"/>
                        </a:rPr>
                        <a:t>+</a:t>
                      </a:r>
                      <a:r>
                        <a:rPr lang="zh-CN" sz="1200" kern="100" dirty="0">
                          <a:effectLst/>
                          <a:latin typeface="+mn-ea"/>
                          <a:ea typeface="+mn-ea"/>
                        </a:rPr>
                        <a:t>专业</a:t>
                      </a:r>
                      <a:r>
                        <a:rPr lang="zh-CN" sz="1200" kern="100" dirty="0" smtClean="0">
                          <a:effectLst/>
                          <a:latin typeface="+mn-ea"/>
                          <a:ea typeface="+mn-ea"/>
                        </a:rPr>
                        <a:t>英语</a:t>
                      </a:r>
                      <a:r>
                        <a:rPr lang="zh-CN" altLang="en-US" sz="1200" kern="100" dirty="0" smtClean="0">
                          <a:effectLst/>
                          <a:latin typeface="+mn-ea"/>
                          <a:ea typeface="+mn-ea"/>
                        </a:rPr>
                        <a:t>（英语</a:t>
                      </a:r>
                      <a:r>
                        <a:rPr lang="en-US" altLang="zh-CN" sz="1200" kern="100" dirty="0" smtClean="0">
                          <a:effectLst/>
                          <a:latin typeface="+mn-ea"/>
                          <a:ea typeface="+mn-ea"/>
                        </a:rPr>
                        <a:t>C）</a:t>
                      </a:r>
                      <a:r>
                        <a:rPr lang="zh-CN" sz="1200" kern="100" dirty="0" smtClean="0">
                          <a:effectLst/>
                          <a:latin typeface="+mn-ea"/>
                          <a:ea typeface="+mn-ea"/>
                        </a:rPr>
                        <a:t>（</a:t>
                      </a:r>
                      <a:r>
                        <a:rPr lang="en-US" sz="1200" kern="100" dirty="0">
                          <a:effectLst/>
                          <a:latin typeface="+mn-ea"/>
                          <a:ea typeface="+mn-ea"/>
                        </a:rPr>
                        <a:t>2</a:t>
                      </a:r>
                      <a:r>
                        <a:rPr lang="zh-CN" sz="1200" kern="100" dirty="0">
                          <a:effectLst/>
                          <a:latin typeface="+mn-ea"/>
                          <a:ea typeface="+mn-ea"/>
                        </a:rPr>
                        <a:t>学分</a:t>
                      </a:r>
                      <a:r>
                        <a:rPr lang="zh-CN" sz="1200" kern="100" dirty="0" smtClean="0">
                          <a:effectLst/>
                          <a:latin typeface="+mn-ea"/>
                          <a:ea typeface="+mn-ea"/>
                        </a:rPr>
                        <a:t>）</a:t>
                      </a:r>
                      <a:r>
                        <a:rPr lang="en-US" altLang="zh-CN" sz="1200" kern="100" dirty="0" smtClean="0">
                          <a:effectLst/>
                          <a:latin typeface="+mn-ea"/>
                          <a:ea typeface="+mn-ea"/>
                        </a:rPr>
                        <a:t>+</a:t>
                      </a:r>
                      <a:r>
                        <a:rPr lang="zh-CN" altLang="en-US" sz="1200" kern="100" dirty="0" smtClean="0">
                          <a:effectLst/>
                          <a:latin typeface="+mn-ea"/>
                          <a:ea typeface="+mn-ea"/>
                        </a:rPr>
                        <a:t>工程伦理（</a:t>
                      </a:r>
                      <a:r>
                        <a:rPr lang="en-US" altLang="zh-CN" sz="1200" kern="100" dirty="0" smtClean="0">
                          <a:effectLst/>
                          <a:latin typeface="+mn-ea"/>
                          <a:ea typeface="+mn-ea"/>
                        </a:rPr>
                        <a:t>1</a:t>
                      </a:r>
                      <a:r>
                        <a:rPr lang="zh-CN" altLang="en-US" sz="1200" kern="100" dirty="0" smtClean="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2</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12</a:t>
                      </a:r>
                      <a:r>
                        <a:rPr lang="zh-CN" sz="1200" kern="100" dirty="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smtClean="0">
                          <a:effectLst/>
                          <a:latin typeface="+mn-ea"/>
                          <a:ea typeface="+mn-ea"/>
                        </a:rPr>
                        <a:t>≥</a:t>
                      </a:r>
                      <a:r>
                        <a:rPr lang="en-US" sz="1200" kern="100" dirty="0" smtClean="0">
                          <a:effectLst/>
                          <a:latin typeface="+mn-ea"/>
                          <a:ea typeface="+mn-ea"/>
                        </a:rPr>
                        <a:t>30</a:t>
                      </a:r>
                      <a:r>
                        <a:rPr lang="zh-CN" altLang="en-US" sz="1200" kern="100" dirty="0" smtClean="0">
                          <a:effectLst/>
                          <a:latin typeface="+mn-ea"/>
                          <a:ea typeface="+mn-ea"/>
                        </a:rPr>
                        <a:t>学分</a:t>
                      </a:r>
                      <a:endParaRPr lang="zh-CN" sz="1200" b="1"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smtClean="0">
                          <a:effectLst/>
                          <a:latin typeface="+mn-ea"/>
                          <a:ea typeface="+mn-ea"/>
                        </a:rPr>
                        <a:t>26</a:t>
                      </a:r>
                      <a:r>
                        <a:rPr lang="zh-CN" sz="1200" kern="100" dirty="0" smtClean="0">
                          <a:effectLst/>
                          <a:latin typeface="+mn-ea"/>
                          <a:ea typeface="+mn-ea"/>
                        </a:rPr>
                        <a:t>学分</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16392">
                <a:tc>
                  <a:txBody>
                    <a:bodyPr/>
                    <a:lstStyle/>
                    <a:p>
                      <a:pPr algn="ctr">
                        <a:lnSpc>
                          <a:spcPct val="150000"/>
                        </a:lnSpc>
                        <a:spcAft>
                          <a:spcPts val="0"/>
                        </a:spcAft>
                      </a:pPr>
                      <a:r>
                        <a:rPr lang="en-US" sz="1200" kern="100" dirty="0" smtClean="0">
                          <a:effectLst/>
                          <a:latin typeface="+mn-ea"/>
                          <a:ea typeface="+mn-ea"/>
                        </a:rPr>
                        <a:t>5</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algn="ctr">
                        <a:lnSpc>
                          <a:spcPct val="150000"/>
                        </a:lnSpc>
                        <a:spcAft>
                          <a:spcPts val="0"/>
                        </a:spcAft>
                      </a:pPr>
                      <a:r>
                        <a:rPr lang="zh-CN" altLang="en-US" sz="1200" kern="100" dirty="0" smtClean="0">
                          <a:effectLst/>
                          <a:latin typeface="+mn-ea"/>
                          <a:ea typeface="+mn-ea"/>
                        </a:rPr>
                        <a:t>其他专业学位硕士</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50000"/>
                        </a:lnSpc>
                        <a:spcAft>
                          <a:spcPts val="0"/>
                        </a:spcAft>
                      </a:pPr>
                      <a:r>
                        <a:rPr lang="zh-CN" sz="1200" kern="100" dirty="0">
                          <a:effectLst/>
                          <a:latin typeface="+mn-ea"/>
                          <a:ea typeface="+mn-ea"/>
                        </a:rPr>
                        <a:t>同</a:t>
                      </a:r>
                      <a:r>
                        <a:rPr lang="en-US" sz="1200" kern="100" dirty="0">
                          <a:effectLst/>
                          <a:latin typeface="+mn-ea"/>
                          <a:ea typeface="+mn-ea"/>
                        </a:rPr>
                        <a:t>1+ </a:t>
                      </a:r>
                      <a:r>
                        <a:rPr lang="zh-CN" sz="1200" kern="100" dirty="0">
                          <a:effectLst/>
                          <a:latin typeface="+mn-ea"/>
                          <a:ea typeface="+mn-ea"/>
                        </a:rPr>
                        <a:t>参考培养方案</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a:effectLst/>
                          <a:latin typeface="+mn-ea"/>
                          <a:ea typeface="+mn-ea"/>
                        </a:rPr>
                        <a:t>≥</a:t>
                      </a:r>
                      <a:r>
                        <a:rPr lang="en-US" sz="1200" kern="100">
                          <a:effectLst/>
                          <a:latin typeface="+mn-ea"/>
                          <a:ea typeface="+mn-ea"/>
                        </a:rPr>
                        <a:t>2</a:t>
                      </a:r>
                      <a:r>
                        <a:rPr lang="zh-CN" sz="1200" kern="100">
                          <a:effectLst/>
                          <a:latin typeface="+mn-ea"/>
                          <a:ea typeface="+mn-ea"/>
                        </a:rPr>
                        <a:t>学分</a:t>
                      </a:r>
                      <a:endParaRPr lang="zh-CN" sz="1200" kern="10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12</a:t>
                      </a:r>
                      <a:r>
                        <a:rPr lang="zh-CN" sz="1200" kern="100" dirty="0">
                          <a:effectLst/>
                          <a:latin typeface="+mn-ea"/>
                          <a:ea typeface="+mn-ea"/>
                        </a:rPr>
                        <a:t>学分</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zh-CN" altLang="en-US" sz="1200" kern="100" dirty="0" smtClean="0">
                          <a:effectLst/>
                          <a:latin typeface="+mn-ea"/>
                          <a:ea typeface="+mn-ea"/>
                        </a:rPr>
                        <a:t>≥</a:t>
                      </a:r>
                      <a:r>
                        <a:rPr lang="en-US" sz="1200" kern="100" dirty="0" smtClean="0">
                          <a:effectLst/>
                          <a:latin typeface="+mn-ea"/>
                          <a:ea typeface="+mn-ea"/>
                        </a:rPr>
                        <a:t>30</a:t>
                      </a:r>
                      <a:r>
                        <a:rPr lang="zh-CN" altLang="en-US" sz="1200" kern="100" dirty="0" smtClean="0">
                          <a:effectLst/>
                          <a:latin typeface="+mn-ea"/>
                          <a:ea typeface="+mn-ea"/>
                        </a:rPr>
                        <a:t>学分</a:t>
                      </a:r>
                      <a:endParaRPr lang="zh-CN" sz="1200" kern="100" dirty="0">
                        <a:solidFill>
                          <a:schemeClr val="tx1"/>
                        </a:solidFill>
                        <a:effectLst/>
                        <a:latin typeface="+mn-ea"/>
                        <a:ea typeface="+mn-ea"/>
                      </a:endParaRPr>
                    </a:p>
                  </a:txBody>
                  <a:tcPr marL="59404" marR="59404"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spcAft>
                          <a:spcPts val="0"/>
                        </a:spcAft>
                      </a:pPr>
                      <a:r>
                        <a:rPr lang="zh-CN" sz="1200" kern="100" dirty="0">
                          <a:effectLst/>
                          <a:latin typeface="+mn-ea"/>
                          <a:ea typeface="+mn-ea"/>
                        </a:rPr>
                        <a:t>≥</a:t>
                      </a:r>
                      <a:r>
                        <a:rPr lang="en-US" sz="1200" kern="100" dirty="0">
                          <a:effectLst/>
                          <a:latin typeface="+mn-ea"/>
                          <a:ea typeface="+mn-ea"/>
                        </a:rPr>
                        <a:t>25</a:t>
                      </a:r>
                      <a:r>
                        <a:rPr lang="zh-CN" sz="1200" kern="100" dirty="0">
                          <a:effectLst/>
                          <a:latin typeface="+mn-ea"/>
                          <a:ea typeface="+mn-ea"/>
                        </a:rPr>
                        <a:t>学分</a:t>
                      </a:r>
                      <a:endParaRPr lang="zh-CN" sz="1200" kern="100" dirty="0">
                        <a:solidFill>
                          <a:schemeClr val="tx1"/>
                        </a:solidFill>
                        <a:effectLst/>
                        <a:latin typeface="+mn-ea"/>
                        <a:ea typeface="+mn-ea"/>
                      </a:endParaRPr>
                    </a:p>
                  </a:txBody>
                  <a:tcPr marL="59404" marR="59404" marT="0"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8" name="TextBox 9"/>
          <p:cNvSpPr txBox="1"/>
          <p:nvPr/>
        </p:nvSpPr>
        <p:spPr>
          <a:xfrm>
            <a:off x="722386" y="1942427"/>
            <a:ext cx="4673074" cy="307777"/>
          </a:xfrm>
          <a:prstGeom prst="rect">
            <a:avLst/>
          </a:prstGeom>
          <a:noFill/>
        </p:spPr>
        <p:txBody>
          <a:bodyPr wrap="none" rtlCol="0">
            <a:spAutoFit/>
          </a:bodyPr>
          <a:lstStyle/>
          <a:p>
            <a:r>
              <a:rPr lang="zh-CN" altLang="zh-CN" sz="1400" b="1" dirty="0"/>
              <a:t>根据学校相关</a:t>
            </a:r>
            <a:r>
              <a:rPr lang="zh-CN" altLang="zh-CN" sz="1400" b="1" dirty="0" smtClean="0"/>
              <a:t>文件</a:t>
            </a:r>
            <a:r>
              <a:rPr lang="zh-CN" altLang="en-US" sz="1400" b="1" dirty="0" smtClean="0"/>
              <a:t>规定</a:t>
            </a:r>
            <a:r>
              <a:rPr lang="zh-CN" altLang="zh-CN" sz="1400" b="1" dirty="0" smtClean="0"/>
              <a:t>，</a:t>
            </a:r>
            <a:r>
              <a:rPr lang="zh-CN" altLang="en-US" sz="1400" b="1" dirty="0" smtClean="0"/>
              <a:t>研究生</a:t>
            </a:r>
            <a:r>
              <a:rPr lang="zh-CN" altLang="zh-CN" sz="1400" b="1" dirty="0" smtClean="0"/>
              <a:t>课程学习学分要求</a:t>
            </a:r>
            <a:r>
              <a:rPr lang="zh-CN" altLang="en-US" sz="1400" b="1" dirty="0" smtClean="0"/>
              <a:t>如下</a:t>
            </a:r>
            <a:r>
              <a:rPr lang="zh-CN" altLang="zh-CN" sz="1400" b="1" dirty="0" smtClean="0"/>
              <a:t>：</a:t>
            </a:r>
            <a:endParaRPr lang="zh-CN" altLang="en-US" sz="1400" dirty="0"/>
          </a:p>
        </p:txBody>
      </p:sp>
      <p:sp>
        <p:nvSpPr>
          <p:cNvPr id="9" name="TextBox 10"/>
          <p:cNvSpPr txBox="1"/>
          <p:nvPr/>
        </p:nvSpPr>
        <p:spPr>
          <a:xfrm>
            <a:off x="569986" y="5981767"/>
            <a:ext cx="8217314" cy="830997"/>
          </a:xfrm>
          <a:prstGeom prst="rect">
            <a:avLst/>
          </a:prstGeom>
          <a:noFill/>
        </p:spPr>
        <p:txBody>
          <a:bodyPr wrap="square" rtlCol="0">
            <a:spAutoFit/>
          </a:bodyPr>
          <a:lstStyle/>
          <a:p>
            <a:pPr lvl="0"/>
            <a:r>
              <a:rPr lang="en-US" altLang="zh-CN" sz="1200" b="1" kern="100" dirty="0">
                <a:solidFill>
                  <a:schemeClr val="bg2">
                    <a:lumMod val="50000"/>
                  </a:schemeClr>
                </a:solidFill>
                <a:latin typeface="+mn-ea"/>
              </a:rPr>
              <a:t>1.</a:t>
            </a:r>
            <a:r>
              <a:rPr lang="zh-CN" altLang="zh-CN" sz="1200" b="1" kern="100" dirty="0">
                <a:solidFill>
                  <a:schemeClr val="bg2">
                    <a:lumMod val="50000"/>
                  </a:schemeClr>
                </a:solidFill>
                <a:latin typeface="+mn-ea"/>
              </a:rPr>
              <a:t>本表所列学分仅为集中教学研究生课程学习的学分要求，不包括其它必修环节（开题、中期考核等）的学分要求。</a:t>
            </a:r>
            <a:endParaRPr lang="en-US" altLang="zh-CN" sz="1200" b="1" kern="100" dirty="0">
              <a:solidFill>
                <a:schemeClr val="bg2">
                  <a:lumMod val="50000"/>
                </a:schemeClr>
              </a:solidFill>
              <a:latin typeface="+mn-ea"/>
            </a:endParaRPr>
          </a:p>
          <a:p>
            <a:pPr lvl="0"/>
            <a:r>
              <a:rPr lang="en-US" altLang="zh-CN" sz="1200" b="1" kern="100" dirty="0">
                <a:solidFill>
                  <a:schemeClr val="bg2">
                    <a:lumMod val="50000"/>
                  </a:schemeClr>
                </a:solidFill>
                <a:latin typeface="+mn-ea"/>
              </a:rPr>
              <a:t>2.</a:t>
            </a:r>
            <a:r>
              <a:rPr lang="zh-CN" altLang="zh-CN" sz="1200" b="1" kern="100" dirty="0">
                <a:solidFill>
                  <a:schemeClr val="bg2">
                    <a:lumMod val="50000"/>
                  </a:schemeClr>
                </a:solidFill>
                <a:latin typeface="+mn-ea"/>
              </a:rPr>
              <a:t>硕士</a:t>
            </a:r>
            <a:r>
              <a:rPr lang="en-US" altLang="zh-CN" sz="1200" b="1" kern="100" dirty="0">
                <a:solidFill>
                  <a:schemeClr val="bg2">
                    <a:lumMod val="50000"/>
                  </a:schemeClr>
                </a:solidFill>
                <a:latin typeface="+mn-ea"/>
              </a:rPr>
              <a:t>(</a:t>
            </a:r>
            <a:r>
              <a:rPr lang="zh-CN" altLang="zh-CN" sz="1200" b="1" kern="100" dirty="0">
                <a:solidFill>
                  <a:schemeClr val="bg2">
                    <a:lumMod val="50000"/>
                  </a:schemeClr>
                </a:solidFill>
                <a:latin typeface="+mn-ea"/>
              </a:rPr>
              <a:t>含学术型和</a:t>
            </a:r>
            <a:r>
              <a:rPr lang="zh-CN" altLang="en-US" sz="1200" b="1" kern="100" dirty="0">
                <a:solidFill>
                  <a:schemeClr val="bg2">
                    <a:lumMod val="50000"/>
                  </a:schemeClr>
                </a:solidFill>
                <a:latin typeface="+mn-ea"/>
              </a:rPr>
              <a:t>专业硕士</a:t>
            </a:r>
            <a:r>
              <a:rPr lang="en-US" altLang="zh-CN" sz="1200" b="1" kern="100" dirty="0">
                <a:solidFill>
                  <a:schemeClr val="bg2">
                    <a:lumMod val="50000"/>
                  </a:schemeClr>
                </a:solidFill>
                <a:latin typeface="+mn-ea"/>
              </a:rPr>
              <a:t>)</a:t>
            </a:r>
            <a:r>
              <a:rPr lang="zh-CN" altLang="zh-CN" sz="1200" b="1" kern="100" dirty="0">
                <a:solidFill>
                  <a:schemeClr val="bg2">
                    <a:lumMod val="50000"/>
                  </a:schemeClr>
                </a:solidFill>
                <a:latin typeface="+mn-ea"/>
              </a:rPr>
              <a:t>研究生课程学习总学分要求不低于</a:t>
            </a:r>
            <a:r>
              <a:rPr lang="en-US" altLang="zh-CN" sz="1200" b="1" kern="100" dirty="0">
                <a:solidFill>
                  <a:schemeClr val="bg2">
                    <a:lumMod val="50000"/>
                  </a:schemeClr>
                </a:solidFill>
                <a:latin typeface="+mn-ea"/>
              </a:rPr>
              <a:t>30</a:t>
            </a:r>
            <a:r>
              <a:rPr lang="zh-CN" altLang="zh-CN" sz="1200" b="1" kern="100" dirty="0">
                <a:solidFill>
                  <a:schemeClr val="bg2">
                    <a:lumMod val="50000"/>
                  </a:schemeClr>
                </a:solidFill>
                <a:latin typeface="+mn-ea"/>
              </a:rPr>
              <a:t>学分，若修不满要求的总学分，可回所再继续修读。 </a:t>
            </a:r>
          </a:p>
          <a:p>
            <a:pPr lvl="0"/>
            <a:r>
              <a:rPr lang="en-US" altLang="zh-CN" sz="1200" b="1" kern="100" dirty="0">
                <a:solidFill>
                  <a:schemeClr val="bg2">
                    <a:lumMod val="50000"/>
                  </a:schemeClr>
                </a:solidFill>
                <a:latin typeface="+mn-ea"/>
              </a:rPr>
              <a:t>3.</a:t>
            </a:r>
            <a:r>
              <a:rPr lang="zh-CN" altLang="zh-CN" sz="1200" b="1" kern="100" dirty="0">
                <a:solidFill>
                  <a:schemeClr val="bg2">
                    <a:lumMod val="50000"/>
                  </a:schemeClr>
                </a:solidFill>
                <a:latin typeface="+mn-ea"/>
              </a:rPr>
              <a:t>硕博连读生课程学习总学分要求不低于</a:t>
            </a:r>
            <a:r>
              <a:rPr lang="en-US" altLang="zh-CN" sz="1200" b="1" kern="100" dirty="0">
                <a:solidFill>
                  <a:schemeClr val="bg2">
                    <a:lumMod val="50000"/>
                  </a:schemeClr>
                </a:solidFill>
                <a:latin typeface="+mn-ea"/>
              </a:rPr>
              <a:t>38</a:t>
            </a:r>
            <a:r>
              <a:rPr lang="zh-CN" altLang="zh-CN" sz="1200" b="1" kern="100" dirty="0">
                <a:solidFill>
                  <a:schemeClr val="bg2">
                    <a:lumMod val="50000"/>
                  </a:schemeClr>
                </a:solidFill>
                <a:latin typeface="+mn-ea"/>
              </a:rPr>
              <a:t>学分，若修不满要求的总学分，可回所再继续修读。</a:t>
            </a:r>
          </a:p>
          <a:p>
            <a:r>
              <a:rPr lang="en-US" altLang="zh-CN" sz="1200" b="1" kern="100" dirty="0">
                <a:solidFill>
                  <a:schemeClr val="bg2">
                    <a:lumMod val="50000"/>
                  </a:schemeClr>
                </a:solidFill>
                <a:latin typeface="+mn-ea"/>
              </a:rPr>
              <a:t>4.</a:t>
            </a:r>
            <a:r>
              <a:rPr lang="zh-CN" altLang="zh-CN" sz="1200" b="1" kern="100" dirty="0">
                <a:solidFill>
                  <a:schemeClr val="bg2">
                    <a:lumMod val="50000"/>
                  </a:schemeClr>
                </a:solidFill>
                <a:latin typeface="+mn-ea"/>
              </a:rPr>
              <a:t>各研究所如有更高的学分要求，以研究所的要求为准。</a:t>
            </a:r>
            <a:endParaRPr lang="zh-CN" altLang="en-US" sz="1200" b="1" kern="100" dirty="0">
              <a:solidFill>
                <a:schemeClr val="bg2">
                  <a:lumMod val="50000"/>
                </a:schemeClr>
              </a:solidFill>
              <a:latin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4650"/>
            <a:ext cx="10808368" cy="1258888"/>
          </a:xfrm>
        </p:spPr>
        <p:txBody>
          <a:bodyPr>
            <a:noAutofit/>
          </a:bodyPr>
          <a:lstStyle/>
          <a:p>
            <a:r>
              <a:rPr lang="zh-CN" altLang="en-US" b="1" dirty="0">
                <a:effectLst>
                  <a:outerShdw blurRad="38100" dist="38100" dir="2700000" algn="tl">
                    <a:srgbClr val="000000">
                      <a:alpha val="43137"/>
                    </a:srgbClr>
                  </a:outerShdw>
                </a:effectLst>
              </a:rPr>
              <a:t>二、学分要求及课程简介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学术型硕士生</a:t>
            </a:r>
            <a:endParaRPr lang="zh-CN" altLang="en-US" dirty="0"/>
          </a:p>
        </p:txBody>
      </p:sp>
      <p:sp>
        <p:nvSpPr>
          <p:cNvPr id="4" name="AutoShape 35"/>
          <p:cNvSpPr>
            <a:spLocks noChangeArrowheads="1"/>
          </p:cNvSpPr>
          <p:nvPr/>
        </p:nvSpPr>
        <p:spPr bwMode="auto">
          <a:xfrm rot="5400000">
            <a:off x="8247351" y="1164979"/>
            <a:ext cx="215900" cy="1655763"/>
          </a:xfrm>
          <a:prstGeom prst="rightArrow">
            <a:avLst>
              <a:gd name="adj1" fmla="val 62204"/>
              <a:gd name="adj2" fmla="val 49750"/>
            </a:avLst>
          </a:prstGeom>
          <a:solidFill>
            <a:srgbClr val="5B9BD5"/>
          </a:solidFill>
          <a:ln w="12700">
            <a:noFill/>
            <a:miter lim="800000"/>
          </a:ln>
        </p:spPr>
        <p:txBody>
          <a:bodyPr lIns="90000" tIns="46800" rIns="90000" bIns="46800" anchor="ctr">
            <a:spAutoFit/>
          </a:bodyPr>
          <a:lstStyle/>
          <a:p>
            <a:pPr algn="l"/>
            <a:endParaRPr lang="zh-CN" altLang="en-US"/>
          </a:p>
        </p:txBody>
      </p:sp>
      <p:sp>
        <p:nvSpPr>
          <p:cNvPr id="5" name="Rectangle 10"/>
          <p:cNvSpPr>
            <a:spLocks noChangeArrowheads="1"/>
          </p:cNvSpPr>
          <p:nvPr/>
        </p:nvSpPr>
        <p:spPr bwMode="auto">
          <a:xfrm>
            <a:off x="2450576" y="1354798"/>
            <a:ext cx="2016225"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6" name="Rectangle 10"/>
          <p:cNvSpPr>
            <a:spLocks noChangeArrowheads="1"/>
          </p:cNvSpPr>
          <p:nvPr/>
        </p:nvSpPr>
        <p:spPr bwMode="auto">
          <a:xfrm>
            <a:off x="4898849" y="1354798"/>
            <a:ext cx="2016224"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7" name="Rectangle 10"/>
          <p:cNvSpPr>
            <a:spLocks noChangeArrowheads="1"/>
          </p:cNvSpPr>
          <p:nvPr/>
        </p:nvSpPr>
        <p:spPr bwMode="auto">
          <a:xfrm>
            <a:off x="7419130" y="1354798"/>
            <a:ext cx="1872208"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sp>
        <p:nvSpPr>
          <p:cNvPr id="8" name="Rectangle 13"/>
          <p:cNvSpPr>
            <a:spLocks noChangeArrowheads="1"/>
          </p:cNvSpPr>
          <p:nvPr/>
        </p:nvSpPr>
        <p:spPr bwMode="auto">
          <a:xfrm>
            <a:off x="838200" y="2168962"/>
            <a:ext cx="10639926" cy="393859"/>
          </a:xfrm>
          <a:prstGeom prst="rect">
            <a:avLst/>
          </a:prstGeom>
          <a:solidFill>
            <a:schemeClr val="accent6">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l">
              <a:defRPr/>
            </a:pPr>
            <a:endParaRPr lang="zh-CN" altLang="en-US">
              <a:ea typeface="宋体" panose="02010600030101010101" pitchFamily="2" charset="-122"/>
            </a:endParaRPr>
          </a:p>
        </p:txBody>
      </p:sp>
      <p:sp>
        <p:nvSpPr>
          <p:cNvPr id="9" name="Text Box 15"/>
          <p:cNvSpPr txBox="1">
            <a:spLocks noChangeArrowheads="1"/>
          </p:cNvSpPr>
          <p:nvPr/>
        </p:nvSpPr>
        <p:spPr bwMode="auto">
          <a:xfrm>
            <a:off x="958599" y="2228367"/>
            <a:ext cx="8064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chemeClr val="bg1"/>
                </a:solidFill>
                <a:latin typeface="+mn-ea"/>
                <a:ea typeface="+mn-ea"/>
              </a:rPr>
              <a:t>学术型硕士生</a:t>
            </a:r>
            <a:r>
              <a:rPr lang="zh-CN" altLang="en-US" b="1" dirty="0">
                <a:solidFill>
                  <a:schemeClr val="bg1"/>
                </a:solidFill>
                <a:latin typeface="+mn-ea"/>
                <a:ea typeface="+mn-ea"/>
              </a:rPr>
              <a:t>学分分配原则</a:t>
            </a:r>
          </a:p>
        </p:txBody>
      </p:sp>
      <p:sp>
        <p:nvSpPr>
          <p:cNvPr id="10" name="Text Box 89"/>
          <p:cNvSpPr txBox="1">
            <a:spLocks noChangeArrowheads="1"/>
          </p:cNvSpPr>
          <p:nvPr/>
        </p:nvSpPr>
        <p:spPr bwMode="auto">
          <a:xfrm>
            <a:off x="4244180" y="2628741"/>
            <a:ext cx="2336800" cy="553998"/>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smtClean="0">
                <a:solidFill>
                  <a:schemeClr val="bg1"/>
                </a:solidFill>
                <a:latin typeface="+mn-ea"/>
              </a:rPr>
              <a:t>总</a:t>
            </a:r>
            <a:r>
              <a:rPr lang="zh-CN" altLang="en-US" b="1" dirty="0">
                <a:solidFill>
                  <a:schemeClr val="bg1"/>
                </a:solidFill>
                <a:latin typeface="+mn-ea"/>
              </a:rPr>
              <a:t>学分</a:t>
            </a:r>
          </a:p>
          <a:p>
            <a:pPr algn="ctr">
              <a:defRPr/>
            </a:pPr>
            <a:r>
              <a:rPr lang="en-US" altLang="zh-CN" b="1" dirty="0">
                <a:solidFill>
                  <a:schemeClr val="bg1"/>
                </a:solidFill>
                <a:latin typeface="+mn-ea"/>
              </a:rPr>
              <a:t>≥35</a:t>
            </a:r>
            <a:r>
              <a:rPr lang="zh-CN" altLang="en-US" b="1" dirty="0">
                <a:solidFill>
                  <a:schemeClr val="bg1"/>
                </a:solidFill>
                <a:latin typeface="+mn-ea"/>
              </a:rPr>
              <a:t>学分</a:t>
            </a:r>
          </a:p>
        </p:txBody>
      </p:sp>
      <p:sp>
        <p:nvSpPr>
          <p:cNvPr id="11" name="Text Box 90"/>
          <p:cNvSpPr txBox="1">
            <a:spLocks noChangeArrowheads="1"/>
          </p:cNvSpPr>
          <p:nvPr/>
        </p:nvSpPr>
        <p:spPr bwMode="auto">
          <a:xfrm>
            <a:off x="838200" y="3648795"/>
            <a:ext cx="1905523" cy="568325"/>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spcBef>
                <a:spcPts val="600"/>
              </a:spcBef>
              <a:defRPr/>
            </a:pPr>
            <a:r>
              <a:rPr lang="zh-CN" altLang="en-US" b="1" dirty="0">
                <a:solidFill>
                  <a:schemeClr val="bg1"/>
                </a:solidFill>
                <a:latin typeface="+mn-ea"/>
              </a:rPr>
              <a:t>必修环节</a:t>
            </a:r>
          </a:p>
          <a:p>
            <a:pPr algn="ctr">
              <a:spcAft>
                <a:spcPts val="600"/>
              </a:spcAft>
              <a:defRPr/>
            </a:pPr>
            <a:r>
              <a:rPr lang="en-US" altLang="zh-CN" b="1" dirty="0">
                <a:solidFill>
                  <a:schemeClr val="bg1"/>
                </a:solidFill>
                <a:latin typeface="+mn-ea"/>
              </a:rPr>
              <a:t>≥5</a:t>
            </a:r>
            <a:r>
              <a:rPr lang="zh-CN" altLang="en-US" b="1" dirty="0">
                <a:solidFill>
                  <a:schemeClr val="bg1"/>
                </a:solidFill>
                <a:latin typeface="+mn-ea"/>
              </a:rPr>
              <a:t>学分</a:t>
            </a:r>
          </a:p>
        </p:txBody>
      </p:sp>
      <p:sp>
        <p:nvSpPr>
          <p:cNvPr id="12" name="Text Box 91"/>
          <p:cNvSpPr txBox="1">
            <a:spLocks noChangeArrowheads="1"/>
          </p:cNvSpPr>
          <p:nvPr/>
        </p:nvSpPr>
        <p:spPr bwMode="auto">
          <a:xfrm>
            <a:off x="6096000" y="3648795"/>
            <a:ext cx="1955843" cy="568325"/>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课程学习</a:t>
            </a:r>
          </a:p>
          <a:p>
            <a:pPr algn="ctr">
              <a:defRPr/>
            </a:pPr>
            <a:r>
              <a:rPr lang="en-US" altLang="zh-CN" b="1" dirty="0">
                <a:latin typeface="+mn-ea"/>
              </a:rPr>
              <a:t>≥30</a:t>
            </a:r>
            <a:r>
              <a:rPr lang="zh-CN" altLang="en-US" b="1" dirty="0">
                <a:latin typeface="+mn-ea"/>
              </a:rPr>
              <a:t>学分</a:t>
            </a:r>
          </a:p>
        </p:txBody>
      </p:sp>
      <p:sp>
        <p:nvSpPr>
          <p:cNvPr id="13" name="Text Box 92"/>
          <p:cNvSpPr txBox="1">
            <a:spLocks noChangeArrowheads="1"/>
          </p:cNvSpPr>
          <p:nvPr/>
        </p:nvSpPr>
        <p:spPr bwMode="auto">
          <a:xfrm>
            <a:off x="2860500" y="4485055"/>
            <a:ext cx="2038349" cy="553998"/>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学位课</a:t>
            </a:r>
          </a:p>
          <a:p>
            <a:pPr algn="ctr">
              <a:defRPr/>
            </a:pPr>
            <a:r>
              <a:rPr lang="en-US" altLang="zh-CN" b="1" dirty="0">
                <a:latin typeface="+mn-ea"/>
              </a:rPr>
              <a:t>≥</a:t>
            </a:r>
            <a:r>
              <a:rPr lang="en-US" altLang="zh-CN" b="1" dirty="0" smtClean="0">
                <a:latin typeface="+mn-ea"/>
              </a:rPr>
              <a:t>19</a:t>
            </a:r>
            <a:r>
              <a:rPr lang="zh-CN" altLang="en-US" b="1" dirty="0" smtClean="0">
                <a:latin typeface="+mn-ea"/>
              </a:rPr>
              <a:t>学分</a:t>
            </a:r>
            <a:endParaRPr lang="zh-CN" altLang="en-US" b="1" dirty="0">
              <a:latin typeface="+mn-ea"/>
            </a:endParaRPr>
          </a:p>
        </p:txBody>
      </p:sp>
      <p:sp>
        <p:nvSpPr>
          <p:cNvPr id="14" name="Text Box 93"/>
          <p:cNvSpPr txBox="1">
            <a:spLocks noChangeArrowheads="1"/>
          </p:cNvSpPr>
          <p:nvPr/>
        </p:nvSpPr>
        <p:spPr bwMode="auto">
          <a:xfrm>
            <a:off x="8355234" y="4496280"/>
            <a:ext cx="2114507" cy="538163"/>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ea typeface="仿宋_GB2312" pitchFamily="49" charset="-122"/>
            </a:endParaRPr>
          </a:p>
          <a:p>
            <a:pPr>
              <a:defRPr/>
            </a:pPr>
            <a:r>
              <a:rPr lang="zh-CN" altLang="en-US" b="1" dirty="0">
                <a:latin typeface="+mn-ea"/>
              </a:rPr>
              <a:t>非学位课</a:t>
            </a:r>
          </a:p>
          <a:p>
            <a:pPr>
              <a:defRPr/>
            </a:pPr>
            <a:endParaRPr lang="zh-CN" altLang="en-US" sz="800" dirty="0"/>
          </a:p>
        </p:txBody>
      </p:sp>
      <p:sp>
        <p:nvSpPr>
          <p:cNvPr id="15" name="Text Box 94"/>
          <p:cNvSpPr txBox="1">
            <a:spLocks noChangeArrowheads="1"/>
          </p:cNvSpPr>
          <p:nvPr/>
        </p:nvSpPr>
        <p:spPr bwMode="auto">
          <a:xfrm>
            <a:off x="1194788" y="5405928"/>
            <a:ext cx="2299601" cy="568325"/>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公共学位课</a:t>
            </a:r>
          </a:p>
          <a:p>
            <a:pPr algn="ctr">
              <a:defRPr/>
            </a:pPr>
            <a:r>
              <a:rPr lang="zh-CN" altLang="en-US" b="1" dirty="0" smtClean="0">
                <a:latin typeface="+mn-ea"/>
              </a:rPr>
              <a:t>（</a:t>
            </a:r>
            <a:r>
              <a:rPr lang="en-US" altLang="zh-CN" b="1" dirty="0" smtClean="0">
                <a:latin typeface="+mn-ea"/>
              </a:rPr>
              <a:t>7</a:t>
            </a:r>
            <a:r>
              <a:rPr lang="zh-CN" altLang="en-US" b="1" dirty="0" smtClean="0">
                <a:latin typeface="+mn-ea"/>
              </a:rPr>
              <a:t>学分</a:t>
            </a:r>
            <a:r>
              <a:rPr lang="zh-CN" altLang="en-US" b="1" dirty="0">
                <a:latin typeface="+mn-ea"/>
              </a:rPr>
              <a:t>）</a:t>
            </a:r>
            <a:endParaRPr lang="en-US" altLang="zh-CN" b="1" dirty="0">
              <a:latin typeface="+mn-ea"/>
            </a:endParaRPr>
          </a:p>
        </p:txBody>
      </p:sp>
      <p:sp>
        <p:nvSpPr>
          <p:cNvPr id="16" name="Text Box 95"/>
          <p:cNvSpPr txBox="1">
            <a:spLocks noChangeArrowheads="1"/>
          </p:cNvSpPr>
          <p:nvPr/>
        </p:nvSpPr>
        <p:spPr bwMode="auto">
          <a:xfrm>
            <a:off x="4466801" y="5405929"/>
            <a:ext cx="2056002" cy="568325"/>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effectLst>
                  <a:outerShdw blurRad="38100" dist="38100" dir="2700000" algn="tl">
                    <a:srgbClr val="000000">
                      <a:alpha val="43137"/>
                    </a:srgbClr>
                  </a:outerShdw>
                </a:effectLst>
                <a:latin typeface="+mn-ea"/>
              </a:rPr>
              <a:t>专业</a:t>
            </a:r>
            <a:r>
              <a:rPr lang="zh-CN" altLang="en-US" b="1" dirty="0">
                <a:latin typeface="+mn-ea"/>
              </a:rPr>
              <a:t>学位</a:t>
            </a:r>
            <a:r>
              <a:rPr lang="zh-CN" altLang="en-US" b="1" dirty="0">
                <a:effectLst>
                  <a:outerShdw blurRad="38100" dist="38100" dir="2700000" algn="tl">
                    <a:srgbClr val="000000">
                      <a:alpha val="43137"/>
                    </a:srgbClr>
                  </a:outerShdw>
                </a:effectLst>
                <a:latin typeface="+mn-ea"/>
              </a:rPr>
              <a:t>课</a:t>
            </a:r>
          </a:p>
          <a:p>
            <a:pPr algn="ctr">
              <a:defRPr/>
            </a:pPr>
            <a:r>
              <a:rPr lang="en-US" altLang="zh-CN" b="1" dirty="0">
                <a:effectLst>
                  <a:outerShdw blurRad="38100" dist="38100" dir="2700000" algn="tl">
                    <a:srgbClr val="000000">
                      <a:alpha val="43137"/>
                    </a:srgbClr>
                  </a:outerShdw>
                </a:effectLst>
                <a:latin typeface="+mn-ea"/>
              </a:rPr>
              <a:t>≥12</a:t>
            </a:r>
            <a:r>
              <a:rPr lang="zh-CN" altLang="en-US" b="1" dirty="0">
                <a:effectLst>
                  <a:outerShdw blurRad="38100" dist="38100" dir="2700000" algn="tl">
                    <a:srgbClr val="000000">
                      <a:alpha val="43137"/>
                    </a:srgbClr>
                  </a:outerShdw>
                </a:effectLst>
                <a:latin typeface="+mn-ea"/>
              </a:rPr>
              <a:t>学分</a:t>
            </a:r>
          </a:p>
        </p:txBody>
      </p:sp>
      <p:sp>
        <p:nvSpPr>
          <p:cNvPr id="17" name="Text Box 96"/>
          <p:cNvSpPr txBox="1">
            <a:spLocks noChangeArrowheads="1"/>
          </p:cNvSpPr>
          <p:nvPr/>
        </p:nvSpPr>
        <p:spPr bwMode="auto">
          <a:xfrm>
            <a:off x="6930326" y="5405927"/>
            <a:ext cx="1932728" cy="568325"/>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公共选修课</a:t>
            </a:r>
          </a:p>
          <a:p>
            <a:pPr algn="ctr">
              <a:defRPr/>
            </a:pPr>
            <a:r>
              <a:rPr lang="en-US" altLang="zh-CN" b="1" dirty="0" smtClean="0">
                <a:latin typeface="+mn-ea"/>
              </a:rPr>
              <a:t>≥2</a:t>
            </a:r>
            <a:r>
              <a:rPr lang="zh-CN" altLang="en-US" b="1" dirty="0" smtClean="0">
                <a:latin typeface="+mn-ea"/>
              </a:rPr>
              <a:t>学分</a:t>
            </a:r>
            <a:endParaRPr lang="zh-CN" altLang="en-US" b="1" dirty="0">
              <a:latin typeface="+mn-ea"/>
            </a:endParaRPr>
          </a:p>
        </p:txBody>
      </p:sp>
      <p:sp>
        <p:nvSpPr>
          <p:cNvPr id="18" name="Text Box 97"/>
          <p:cNvSpPr txBox="1">
            <a:spLocks noChangeArrowheads="1"/>
          </p:cNvSpPr>
          <p:nvPr/>
        </p:nvSpPr>
        <p:spPr bwMode="auto">
          <a:xfrm>
            <a:off x="9950387" y="5405927"/>
            <a:ext cx="1609045" cy="604163"/>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smtClean="0">
                <a:latin typeface="+mn-ea"/>
              </a:rPr>
              <a:t>专业选修课</a:t>
            </a:r>
            <a:endParaRPr lang="zh-CN" altLang="en-US" b="1" dirty="0">
              <a:latin typeface="+mn-ea"/>
            </a:endParaRPr>
          </a:p>
        </p:txBody>
      </p:sp>
      <p:cxnSp>
        <p:nvCxnSpPr>
          <p:cNvPr id="19" name="AutoShape 107"/>
          <p:cNvCxnSpPr>
            <a:cxnSpLocks noChangeShapeType="1"/>
            <a:stCxn id="14" idx="2"/>
            <a:endCxn id="17" idx="0"/>
          </p:cNvCxnSpPr>
          <p:nvPr/>
        </p:nvCxnSpPr>
        <p:spPr bwMode="auto">
          <a:xfrm rot="5400000">
            <a:off x="8468847" y="4462286"/>
            <a:ext cx="371484" cy="1515798"/>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9897957" y="4548974"/>
            <a:ext cx="371484" cy="1342422"/>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2928695" y="4454947"/>
            <a:ext cx="366875" cy="1535086"/>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503800" y="4414927"/>
            <a:ext cx="366876" cy="1615127"/>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342832" y="2753964"/>
            <a:ext cx="267935" cy="3194247"/>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103625" y="3187417"/>
            <a:ext cx="279160" cy="2338566"/>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368743" y="1604958"/>
            <a:ext cx="466056" cy="3621618"/>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010223" y="2585096"/>
            <a:ext cx="466056" cy="1661342"/>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sp>
        <p:nvSpPr>
          <p:cNvPr id="27" name="椭圆 26"/>
          <p:cNvSpPr/>
          <p:nvPr/>
        </p:nvSpPr>
        <p:spPr>
          <a:xfrm>
            <a:off x="8939211" y="2764554"/>
            <a:ext cx="2304256"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smtClean="0">
                <a:ln w="18000">
                  <a:noFill/>
                  <a:prstDash val="solid"/>
                  <a:miter lim="800000"/>
                </a:ln>
                <a:solidFill>
                  <a:schemeClr val="accent2">
                    <a:lumMod val="75000"/>
                  </a:schemeClr>
                </a:solidFill>
                <a:latin typeface="+mn-ea"/>
              </a:rPr>
              <a:t>集中教学课程学习</a:t>
            </a:r>
            <a:r>
              <a:rPr lang="en-US" altLang="zh-CN" b="1" dirty="0" smtClean="0">
                <a:ln w="18000">
                  <a:noFill/>
                  <a:prstDash val="solid"/>
                  <a:miter lim="800000"/>
                </a:ln>
                <a:solidFill>
                  <a:schemeClr val="accent2">
                    <a:lumMod val="75000"/>
                  </a:schemeClr>
                </a:solidFill>
                <a:latin typeface="+mn-ea"/>
              </a:rPr>
              <a:t>≥25</a:t>
            </a:r>
            <a:r>
              <a:rPr lang="zh-CN" altLang="en-US" b="1" dirty="0" smtClean="0">
                <a:ln w="18000">
                  <a:noFill/>
                  <a:prstDash val="solid"/>
                  <a:miter lim="800000"/>
                </a:ln>
                <a:solidFill>
                  <a:schemeClr val="accent2">
                    <a:lumMod val="75000"/>
                  </a:schemeClr>
                </a:solidFill>
                <a:latin typeface="+mn-ea"/>
              </a:rPr>
              <a:t>学分</a:t>
            </a:r>
            <a:endParaRPr lang="zh-CN" altLang="en-US" b="1" dirty="0">
              <a:ln w="18000">
                <a:noFill/>
                <a:prstDash val="solid"/>
                <a:miter lim="800000"/>
              </a:ln>
              <a:solidFill>
                <a:schemeClr val="accent2">
                  <a:lumMod val="7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二、学分要求及课程简介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工程硕士</a:t>
            </a:r>
            <a:endParaRPr lang="zh-CN" altLang="en-US" dirty="0"/>
          </a:p>
        </p:txBody>
      </p:sp>
      <p:sp>
        <p:nvSpPr>
          <p:cNvPr id="4" name="AutoShape 35"/>
          <p:cNvSpPr>
            <a:spLocks noChangeArrowheads="1"/>
          </p:cNvSpPr>
          <p:nvPr/>
        </p:nvSpPr>
        <p:spPr bwMode="auto">
          <a:xfrm rot="5400000">
            <a:off x="8223287" y="1164979"/>
            <a:ext cx="215900" cy="1655763"/>
          </a:xfrm>
          <a:prstGeom prst="rightArrow">
            <a:avLst>
              <a:gd name="adj1" fmla="val 62204"/>
              <a:gd name="adj2" fmla="val 49750"/>
            </a:avLst>
          </a:prstGeom>
          <a:solidFill>
            <a:srgbClr val="5B9BD5"/>
          </a:solidFill>
          <a:ln w="12700">
            <a:noFill/>
            <a:miter lim="800000"/>
          </a:ln>
        </p:spPr>
        <p:txBody>
          <a:bodyPr lIns="90000" tIns="46800" rIns="90000" bIns="46800" anchor="ctr">
            <a:spAutoFit/>
          </a:bodyPr>
          <a:lstStyle/>
          <a:p>
            <a:pPr algn="l"/>
            <a:endParaRPr lang="zh-CN" altLang="en-US"/>
          </a:p>
        </p:txBody>
      </p:sp>
      <p:sp>
        <p:nvSpPr>
          <p:cNvPr id="5" name="Rectangle 10"/>
          <p:cNvSpPr>
            <a:spLocks noChangeArrowheads="1"/>
          </p:cNvSpPr>
          <p:nvPr/>
        </p:nvSpPr>
        <p:spPr bwMode="auto">
          <a:xfrm>
            <a:off x="2426512" y="1354798"/>
            <a:ext cx="2016225"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6" name="Rectangle 10"/>
          <p:cNvSpPr>
            <a:spLocks noChangeArrowheads="1"/>
          </p:cNvSpPr>
          <p:nvPr/>
        </p:nvSpPr>
        <p:spPr bwMode="auto">
          <a:xfrm>
            <a:off x="4874785" y="1354798"/>
            <a:ext cx="2016224"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7" name="Rectangle 10"/>
          <p:cNvSpPr>
            <a:spLocks noChangeArrowheads="1"/>
          </p:cNvSpPr>
          <p:nvPr/>
        </p:nvSpPr>
        <p:spPr bwMode="auto">
          <a:xfrm>
            <a:off x="7395066" y="1354798"/>
            <a:ext cx="1872208"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sp>
        <p:nvSpPr>
          <p:cNvPr id="8" name="Rectangle 13"/>
          <p:cNvSpPr>
            <a:spLocks noChangeArrowheads="1"/>
          </p:cNvSpPr>
          <p:nvPr/>
        </p:nvSpPr>
        <p:spPr bwMode="auto">
          <a:xfrm>
            <a:off x="814136" y="2168962"/>
            <a:ext cx="10639926" cy="393859"/>
          </a:xfrm>
          <a:prstGeom prst="rect">
            <a:avLst/>
          </a:prstGeom>
          <a:solidFill>
            <a:schemeClr val="accent6">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l">
              <a:defRPr/>
            </a:pPr>
            <a:endParaRPr lang="zh-CN" altLang="en-US">
              <a:ea typeface="宋体" panose="02010600030101010101" pitchFamily="2" charset="-122"/>
            </a:endParaRPr>
          </a:p>
        </p:txBody>
      </p:sp>
      <p:sp>
        <p:nvSpPr>
          <p:cNvPr id="9" name="Text Box 15"/>
          <p:cNvSpPr txBox="1">
            <a:spLocks noChangeArrowheads="1"/>
          </p:cNvSpPr>
          <p:nvPr/>
        </p:nvSpPr>
        <p:spPr bwMode="auto">
          <a:xfrm>
            <a:off x="934535" y="2228367"/>
            <a:ext cx="8064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mn-ea"/>
                <a:ea typeface="+mn-ea"/>
              </a:rPr>
              <a:t>工程</a:t>
            </a:r>
            <a:r>
              <a:rPr lang="zh-CN" altLang="en-US" b="1" dirty="0" smtClean="0">
                <a:solidFill>
                  <a:schemeClr val="bg1"/>
                </a:solidFill>
                <a:latin typeface="+mn-ea"/>
                <a:ea typeface="+mn-ea"/>
              </a:rPr>
              <a:t>硕士学分</a:t>
            </a:r>
            <a:r>
              <a:rPr lang="zh-CN" altLang="en-US" b="1" dirty="0">
                <a:solidFill>
                  <a:schemeClr val="bg1"/>
                </a:solidFill>
                <a:latin typeface="+mn-ea"/>
                <a:ea typeface="+mn-ea"/>
              </a:rPr>
              <a:t>分配原则</a:t>
            </a:r>
          </a:p>
        </p:txBody>
      </p:sp>
      <p:sp>
        <p:nvSpPr>
          <p:cNvPr id="10" name="Text Box 89"/>
          <p:cNvSpPr txBox="1">
            <a:spLocks noChangeArrowheads="1"/>
          </p:cNvSpPr>
          <p:nvPr/>
        </p:nvSpPr>
        <p:spPr bwMode="auto">
          <a:xfrm>
            <a:off x="4220116" y="2628741"/>
            <a:ext cx="2336800" cy="553998"/>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smtClean="0">
                <a:solidFill>
                  <a:schemeClr val="bg1"/>
                </a:solidFill>
                <a:latin typeface="+mn-ea"/>
              </a:rPr>
              <a:t>总</a:t>
            </a:r>
            <a:r>
              <a:rPr lang="zh-CN" altLang="en-US" b="1" dirty="0">
                <a:solidFill>
                  <a:schemeClr val="bg1"/>
                </a:solidFill>
                <a:latin typeface="+mn-ea"/>
              </a:rPr>
              <a:t>学分</a:t>
            </a:r>
          </a:p>
          <a:p>
            <a:pPr algn="ctr">
              <a:defRPr/>
            </a:pPr>
            <a:r>
              <a:rPr lang="en-US" altLang="zh-CN" b="1" dirty="0">
                <a:solidFill>
                  <a:schemeClr val="bg1"/>
                </a:solidFill>
                <a:latin typeface="+mn-ea"/>
              </a:rPr>
              <a:t>≥35</a:t>
            </a:r>
            <a:r>
              <a:rPr lang="zh-CN" altLang="en-US" b="1" dirty="0">
                <a:solidFill>
                  <a:schemeClr val="bg1"/>
                </a:solidFill>
                <a:latin typeface="+mn-ea"/>
              </a:rPr>
              <a:t>学分</a:t>
            </a:r>
          </a:p>
        </p:txBody>
      </p:sp>
      <p:sp>
        <p:nvSpPr>
          <p:cNvPr id="11" name="Text Box 90"/>
          <p:cNvSpPr txBox="1">
            <a:spLocks noChangeArrowheads="1"/>
          </p:cNvSpPr>
          <p:nvPr/>
        </p:nvSpPr>
        <p:spPr bwMode="auto">
          <a:xfrm>
            <a:off x="814136" y="3648795"/>
            <a:ext cx="1905523" cy="568325"/>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spcBef>
                <a:spcPts val="600"/>
              </a:spcBef>
              <a:defRPr/>
            </a:pPr>
            <a:r>
              <a:rPr lang="zh-CN" altLang="en-US" b="1" dirty="0">
                <a:solidFill>
                  <a:schemeClr val="bg1"/>
                </a:solidFill>
                <a:latin typeface="+mn-ea"/>
              </a:rPr>
              <a:t>必修环节</a:t>
            </a:r>
          </a:p>
          <a:p>
            <a:pPr algn="ctr">
              <a:spcAft>
                <a:spcPts val="600"/>
              </a:spcAft>
              <a:defRPr/>
            </a:pPr>
            <a:r>
              <a:rPr lang="en-US" altLang="zh-CN" b="1" dirty="0">
                <a:solidFill>
                  <a:schemeClr val="bg1"/>
                </a:solidFill>
                <a:latin typeface="+mn-ea"/>
              </a:rPr>
              <a:t>≥5</a:t>
            </a:r>
            <a:r>
              <a:rPr lang="zh-CN" altLang="en-US" b="1" dirty="0">
                <a:solidFill>
                  <a:schemeClr val="bg1"/>
                </a:solidFill>
                <a:latin typeface="+mn-ea"/>
              </a:rPr>
              <a:t>学分</a:t>
            </a:r>
          </a:p>
        </p:txBody>
      </p:sp>
      <p:sp>
        <p:nvSpPr>
          <p:cNvPr id="12" name="Text Box 91"/>
          <p:cNvSpPr txBox="1">
            <a:spLocks noChangeArrowheads="1"/>
          </p:cNvSpPr>
          <p:nvPr/>
        </p:nvSpPr>
        <p:spPr bwMode="auto">
          <a:xfrm>
            <a:off x="6071936" y="3648795"/>
            <a:ext cx="1955843" cy="568325"/>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课程学习</a:t>
            </a:r>
          </a:p>
          <a:p>
            <a:pPr algn="ctr">
              <a:defRPr/>
            </a:pPr>
            <a:r>
              <a:rPr lang="en-US" altLang="zh-CN" b="1" dirty="0">
                <a:latin typeface="+mn-ea"/>
              </a:rPr>
              <a:t>≥30</a:t>
            </a:r>
            <a:r>
              <a:rPr lang="zh-CN" altLang="en-US" b="1" dirty="0">
                <a:latin typeface="+mn-ea"/>
              </a:rPr>
              <a:t>学分</a:t>
            </a:r>
          </a:p>
        </p:txBody>
      </p:sp>
      <p:sp>
        <p:nvSpPr>
          <p:cNvPr id="13" name="Text Box 92"/>
          <p:cNvSpPr txBox="1">
            <a:spLocks noChangeArrowheads="1"/>
          </p:cNvSpPr>
          <p:nvPr/>
        </p:nvSpPr>
        <p:spPr bwMode="auto">
          <a:xfrm>
            <a:off x="2719659" y="4496280"/>
            <a:ext cx="2038349" cy="553998"/>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学位课</a:t>
            </a:r>
          </a:p>
          <a:p>
            <a:pPr algn="ctr">
              <a:defRPr/>
            </a:pPr>
            <a:r>
              <a:rPr lang="en-US" altLang="zh-CN" b="1" dirty="0">
                <a:latin typeface="+mn-ea"/>
              </a:rPr>
              <a:t>≥</a:t>
            </a:r>
            <a:r>
              <a:rPr lang="en-US" altLang="zh-CN" b="1" dirty="0" smtClean="0">
                <a:latin typeface="+mn-ea"/>
              </a:rPr>
              <a:t>19</a:t>
            </a:r>
            <a:r>
              <a:rPr lang="zh-CN" altLang="en-US" b="1" dirty="0" smtClean="0">
                <a:latin typeface="+mn-ea"/>
              </a:rPr>
              <a:t>学分</a:t>
            </a:r>
            <a:endParaRPr lang="zh-CN" altLang="en-US" b="1" dirty="0">
              <a:latin typeface="+mn-ea"/>
            </a:endParaRPr>
          </a:p>
        </p:txBody>
      </p:sp>
      <p:sp>
        <p:nvSpPr>
          <p:cNvPr id="14" name="Text Box 93"/>
          <p:cNvSpPr txBox="1">
            <a:spLocks noChangeArrowheads="1"/>
          </p:cNvSpPr>
          <p:nvPr/>
        </p:nvSpPr>
        <p:spPr bwMode="auto">
          <a:xfrm>
            <a:off x="8331170" y="4499720"/>
            <a:ext cx="2114507" cy="538163"/>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ea typeface="仿宋_GB2312" pitchFamily="49" charset="-122"/>
            </a:endParaRPr>
          </a:p>
          <a:p>
            <a:pPr>
              <a:defRPr/>
            </a:pPr>
            <a:r>
              <a:rPr lang="zh-CN" altLang="en-US" b="1" dirty="0">
                <a:latin typeface="+mn-ea"/>
              </a:rPr>
              <a:t>非学位课</a:t>
            </a:r>
          </a:p>
          <a:p>
            <a:pPr>
              <a:defRPr/>
            </a:pPr>
            <a:endParaRPr lang="zh-CN" altLang="en-US" sz="800" dirty="0"/>
          </a:p>
        </p:txBody>
      </p:sp>
      <p:sp>
        <p:nvSpPr>
          <p:cNvPr id="15" name="Text Box 94"/>
          <p:cNvSpPr txBox="1">
            <a:spLocks noChangeArrowheads="1"/>
          </p:cNvSpPr>
          <p:nvPr/>
        </p:nvSpPr>
        <p:spPr bwMode="auto">
          <a:xfrm>
            <a:off x="1027383" y="5405926"/>
            <a:ext cx="2299601" cy="568325"/>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公共学位课</a:t>
            </a:r>
          </a:p>
          <a:p>
            <a:pPr algn="ctr">
              <a:defRPr/>
            </a:pPr>
            <a:r>
              <a:rPr lang="zh-CN" altLang="en-US" b="1" dirty="0" smtClean="0">
                <a:latin typeface="+mn-ea"/>
              </a:rPr>
              <a:t>（</a:t>
            </a:r>
            <a:r>
              <a:rPr lang="en-US" altLang="zh-CN" b="1" dirty="0" smtClean="0">
                <a:latin typeface="+mn-ea"/>
              </a:rPr>
              <a:t>7</a:t>
            </a:r>
            <a:r>
              <a:rPr lang="zh-CN" altLang="en-US" b="1" dirty="0" smtClean="0">
                <a:latin typeface="+mn-ea"/>
              </a:rPr>
              <a:t>学分</a:t>
            </a:r>
            <a:r>
              <a:rPr lang="zh-CN" altLang="en-US" b="1" dirty="0">
                <a:latin typeface="+mn-ea"/>
              </a:rPr>
              <a:t>）</a:t>
            </a:r>
            <a:endParaRPr lang="en-US" altLang="zh-CN" b="1" dirty="0">
              <a:latin typeface="+mn-ea"/>
            </a:endParaRPr>
          </a:p>
        </p:txBody>
      </p:sp>
      <p:sp>
        <p:nvSpPr>
          <p:cNvPr id="16" name="Text Box 95"/>
          <p:cNvSpPr txBox="1">
            <a:spLocks noChangeArrowheads="1"/>
          </p:cNvSpPr>
          <p:nvPr/>
        </p:nvSpPr>
        <p:spPr bwMode="auto">
          <a:xfrm>
            <a:off x="4220116" y="5405926"/>
            <a:ext cx="2056002" cy="568325"/>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专业学位课</a:t>
            </a:r>
          </a:p>
          <a:p>
            <a:pPr algn="ctr">
              <a:defRPr/>
            </a:pPr>
            <a:r>
              <a:rPr lang="en-US" altLang="zh-CN" b="1" dirty="0">
                <a:latin typeface="+mn-ea"/>
              </a:rPr>
              <a:t>≥12</a:t>
            </a:r>
            <a:r>
              <a:rPr lang="zh-CN" altLang="en-US" b="1" dirty="0">
                <a:latin typeface="+mn-ea"/>
              </a:rPr>
              <a:t>学分</a:t>
            </a:r>
          </a:p>
        </p:txBody>
      </p:sp>
      <p:sp>
        <p:nvSpPr>
          <p:cNvPr id="17" name="Text Box 96"/>
          <p:cNvSpPr txBox="1">
            <a:spLocks noChangeArrowheads="1"/>
          </p:cNvSpPr>
          <p:nvPr/>
        </p:nvSpPr>
        <p:spPr bwMode="auto">
          <a:xfrm>
            <a:off x="6474442" y="5405926"/>
            <a:ext cx="1932728" cy="568325"/>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公共选修课</a:t>
            </a:r>
          </a:p>
          <a:p>
            <a:pPr algn="ctr">
              <a:defRPr/>
            </a:pPr>
            <a:r>
              <a:rPr lang="en-US" altLang="zh-CN" b="1" dirty="0" smtClean="0">
                <a:latin typeface="+mn-ea"/>
              </a:rPr>
              <a:t>≥2</a:t>
            </a:r>
            <a:r>
              <a:rPr lang="zh-CN" altLang="en-US" b="1" dirty="0" smtClean="0">
                <a:latin typeface="+mn-ea"/>
              </a:rPr>
              <a:t>学分</a:t>
            </a:r>
            <a:endParaRPr lang="zh-CN" altLang="en-US" b="1" dirty="0">
              <a:latin typeface="+mn-ea"/>
            </a:endParaRPr>
          </a:p>
        </p:txBody>
      </p:sp>
      <p:sp>
        <p:nvSpPr>
          <p:cNvPr id="18" name="Text Box 97"/>
          <p:cNvSpPr txBox="1">
            <a:spLocks noChangeArrowheads="1"/>
          </p:cNvSpPr>
          <p:nvPr/>
        </p:nvSpPr>
        <p:spPr bwMode="auto">
          <a:xfrm>
            <a:off x="10285445" y="5402947"/>
            <a:ext cx="1609045" cy="604163"/>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smtClean="0">
                <a:latin typeface="+mn-ea"/>
              </a:rPr>
              <a:t>专业选修课</a:t>
            </a:r>
            <a:endParaRPr lang="zh-CN" altLang="en-US" b="1" dirty="0">
              <a:latin typeface="+mn-ea"/>
            </a:endParaRPr>
          </a:p>
        </p:txBody>
      </p:sp>
      <p:cxnSp>
        <p:nvCxnSpPr>
          <p:cNvPr id="19" name="AutoShape 107"/>
          <p:cNvCxnSpPr>
            <a:cxnSpLocks noChangeShapeType="1"/>
            <a:stCxn id="14" idx="2"/>
            <a:endCxn id="17" idx="0"/>
          </p:cNvCxnSpPr>
          <p:nvPr/>
        </p:nvCxnSpPr>
        <p:spPr bwMode="auto">
          <a:xfrm rot="5400000">
            <a:off x="8230594" y="4248095"/>
            <a:ext cx="368043" cy="1947618"/>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10056664" y="4369643"/>
            <a:ext cx="365064" cy="1701544"/>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2780185" y="4447277"/>
            <a:ext cx="355648" cy="1561650"/>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315651" y="4473460"/>
            <a:ext cx="355648" cy="1509283"/>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254766" y="2701188"/>
            <a:ext cx="279160" cy="3311024"/>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077841" y="3189137"/>
            <a:ext cx="282600" cy="2338566"/>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344679" y="1604958"/>
            <a:ext cx="466056" cy="3621618"/>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5986159" y="2585096"/>
            <a:ext cx="466056" cy="1661342"/>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sp>
        <p:nvSpPr>
          <p:cNvPr id="27" name="椭圆 26"/>
          <p:cNvSpPr/>
          <p:nvPr/>
        </p:nvSpPr>
        <p:spPr>
          <a:xfrm>
            <a:off x="8915147" y="2764554"/>
            <a:ext cx="2304256"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smtClean="0">
                <a:ln w="18000">
                  <a:noFill/>
                  <a:prstDash val="solid"/>
                  <a:miter lim="800000"/>
                </a:ln>
                <a:solidFill>
                  <a:schemeClr val="accent2">
                    <a:lumMod val="75000"/>
                  </a:schemeClr>
                </a:solidFill>
                <a:latin typeface="+mn-ea"/>
              </a:rPr>
              <a:t>集中教学课程学习</a:t>
            </a:r>
            <a:r>
              <a:rPr lang="en-US" altLang="zh-CN" b="1" dirty="0" smtClean="0">
                <a:ln w="18000">
                  <a:noFill/>
                  <a:prstDash val="solid"/>
                  <a:miter lim="800000"/>
                </a:ln>
                <a:solidFill>
                  <a:schemeClr val="accent2">
                    <a:lumMod val="75000"/>
                  </a:schemeClr>
                </a:solidFill>
                <a:latin typeface="+mn-ea"/>
              </a:rPr>
              <a:t>≥26</a:t>
            </a:r>
            <a:r>
              <a:rPr lang="zh-CN" altLang="en-US" b="1" dirty="0" smtClean="0">
                <a:ln w="18000">
                  <a:noFill/>
                  <a:prstDash val="solid"/>
                  <a:miter lim="800000"/>
                </a:ln>
                <a:solidFill>
                  <a:schemeClr val="accent2">
                    <a:lumMod val="75000"/>
                  </a:schemeClr>
                </a:solidFill>
                <a:latin typeface="+mn-ea"/>
              </a:rPr>
              <a:t>学分</a:t>
            </a:r>
            <a:endParaRPr lang="zh-CN" altLang="en-US" b="1" dirty="0">
              <a:ln w="18000">
                <a:noFill/>
                <a:prstDash val="solid"/>
                <a:miter lim="800000"/>
              </a:ln>
              <a:solidFill>
                <a:schemeClr val="accent2">
                  <a:lumMod val="75000"/>
                </a:schemeClr>
              </a:solidFill>
              <a:latin typeface="+mn-ea"/>
            </a:endParaRPr>
          </a:p>
        </p:txBody>
      </p:sp>
      <p:sp>
        <p:nvSpPr>
          <p:cNvPr id="43" name="Text Box 96"/>
          <p:cNvSpPr txBox="1">
            <a:spLocks noChangeArrowheads="1"/>
          </p:cNvSpPr>
          <p:nvPr/>
        </p:nvSpPr>
        <p:spPr bwMode="auto">
          <a:xfrm>
            <a:off x="8602885" y="5402947"/>
            <a:ext cx="1571082" cy="568800"/>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smtClean="0">
                <a:latin typeface="+mn-ea"/>
              </a:rPr>
              <a:t>公共必修课</a:t>
            </a:r>
            <a:endParaRPr lang="zh-CN" altLang="en-US" b="1" dirty="0">
              <a:latin typeface="+mn-ea"/>
            </a:endParaRPr>
          </a:p>
          <a:p>
            <a:pPr algn="ctr">
              <a:defRPr/>
            </a:pPr>
            <a:r>
              <a:rPr lang="en-US" altLang="zh-CN" b="1" dirty="0" smtClean="0">
                <a:latin typeface="+mn-ea"/>
              </a:rPr>
              <a:t>（5</a:t>
            </a:r>
            <a:r>
              <a:rPr lang="zh-CN" altLang="en-US" b="1" dirty="0" smtClean="0">
                <a:latin typeface="+mn-ea"/>
              </a:rPr>
              <a:t>学分）</a:t>
            </a:r>
            <a:endParaRPr lang="zh-CN" altLang="en-US" b="1" dirty="0">
              <a:latin typeface="+mn-ea"/>
            </a:endParaRPr>
          </a:p>
        </p:txBody>
      </p:sp>
      <p:cxnSp>
        <p:nvCxnSpPr>
          <p:cNvPr id="44" name="直接连接符 43"/>
          <p:cNvCxnSpPr>
            <a:stCxn id="14" idx="2"/>
            <a:endCxn id="43" idx="0"/>
          </p:cNvCxnSpPr>
          <p:nvPr/>
        </p:nvCxnSpPr>
        <p:spPr bwMode="auto">
          <a:xfrm>
            <a:off x="9388424" y="5037883"/>
            <a:ext cx="2" cy="365064"/>
          </a:xfrm>
          <a:prstGeom prst="line">
            <a:avLst/>
          </a:prstGeom>
          <a:ln w="12700">
            <a:solidFill>
              <a:schemeClr val="accent4">
                <a:lumMod val="75000"/>
              </a:schemeClr>
            </a:solidFill>
            <a:headEnd type="none" w="med" len="med"/>
            <a:tailEnd type="none" w="med" len="med"/>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二、学分要求及课程简介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硕博</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直博生</a:t>
            </a:r>
            <a:endParaRPr lang="zh-CN" altLang="en-US" dirty="0"/>
          </a:p>
        </p:txBody>
      </p:sp>
      <p:sp>
        <p:nvSpPr>
          <p:cNvPr id="4" name="AutoShape 35"/>
          <p:cNvSpPr>
            <a:spLocks noChangeArrowheads="1"/>
          </p:cNvSpPr>
          <p:nvPr/>
        </p:nvSpPr>
        <p:spPr bwMode="auto">
          <a:xfrm rot="5400000">
            <a:off x="8247351" y="1140916"/>
            <a:ext cx="215900" cy="1655763"/>
          </a:xfrm>
          <a:prstGeom prst="rightArrow">
            <a:avLst>
              <a:gd name="adj1" fmla="val 62204"/>
              <a:gd name="adj2" fmla="val 49750"/>
            </a:avLst>
          </a:prstGeom>
          <a:solidFill>
            <a:srgbClr val="5B9BD5"/>
          </a:solidFill>
          <a:ln w="12700">
            <a:noFill/>
            <a:miter lim="800000"/>
          </a:ln>
        </p:spPr>
        <p:txBody>
          <a:bodyPr lIns="90000" tIns="46800" rIns="90000" bIns="46800" anchor="ctr">
            <a:spAutoFit/>
          </a:bodyPr>
          <a:lstStyle/>
          <a:p>
            <a:pPr algn="l"/>
            <a:endParaRPr lang="zh-CN" altLang="en-US"/>
          </a:p>
        </p:txBody>
      </p:sp>
      <p:sp>
        <p:nvSpPr>
          <p:cNvPr id="5" name="Rectangle 10"/>
          <p:cNvSpPr>
            <a:spLocks noChangeArrowheads="1"/>
          </p:cNvSpPr>
          <p:nvPr/>
        </p:nvSpPr>
        <p:spPr bwMode="auto">
          <a:xfrm>
            <a:off x="2450576" y="1330735"/>
            <a:ext cx="2016225"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6" name="Rectangle 10"/>
          <p:cNvSpPr>
            <a:spLocks noChangeArrowheads="1"/>
          </p:cNvSpPr>
          <p:nvPr/>
        </p:nvSpPr>
        <p:spPr bwMode="auto">
          <a:xfrm>
            <a:off x="4898849" y="1330735"/>
            <a:ext cx="2016224"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7" name="Rectangle 10"/>
          <p:cNvSpPr>
            <a:spLocks noChangeArrowheads="1"/>
          </p:cNvSpPr>
          <p:nvPr/>
        </p:nvSpPr>
        <p:spPr bwMode="auto">
          <a:xfrm>
            <a:off x="7419130" y="1330735"/>
            <a:ext cx="1872208"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sp>
        <p:nvSpPr>
          <p:cNvPr id="8" name="Rectangle 13"/>
          <p:cNvSpPr>
            <a:spLocks noChangeArrowheads="1"/>
          </p:cNvSpPr>
          <p:nvPr/>
        </p:nvSpPr>
        <p:spPr bwMode="auto">
          <a:xfrm>
            <a:off x="838200" y="2144899"/>
            <a:ext cx="10639926" cy="393859"/>
          </a:xfrm>
          <a:prstGeom prst="rect">
            <a:avLst/>
          </a:prstGeom>
          <a:solidFill>
            <a:schemeClr val="accent6">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l">
              <a:defRPr/>
            </a:pPr>
            <a:endParaRPr lang="zh-CN" altLang="en-US">
              <a:ea typeface="宋体" panose="02010600030101010101" pitchFamily="2" charset="-122"/>
            </a:endParaRPr>
          </a:p>
        </p:txBody>
      </p:sp>
      <p:sp>
        <p:nvSpPr>
          <p:cNvPr id="9" name="Text Box 15"/>
          <p:cNvSpPr txBox="1">
            <a:spLocks noChangeArrowheads="1"/>
          </p:cNvSpPr>
          <p:nvPr/>
        </p:nvSpPr>
        <p:spPr bwMode="auto">
          <a:xfrm>
            <a:off x="958599" y="2204304"/>
            <a:ext cx="8064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chemeClr val="bg1"/>
                </a:solidFill>
                <a:latin typeface="+mn-ea"/>
                <a:ea typeface="+mn-ea"/>
              </a:rPr>
              <a:t>硕博</a:t>
            </a:r>
            <a:r>
              <a:rPr lang="en-US" altLang="zh-CN" b="1" dirty="0" smtClean="0">
                <a:solidFill>
                  <a:schemeClr val="bg1"/>
                </a:solidFill>
                <a:latin typeface="+mn-ea"/>
                <a:ea typeface="+mn-ea"/>
              </a:rPr>
              <a:t>/</a:t>
            </a:r>
            <a:r>
              <a:rPr lang="zh-CN" altLang="en-US" b="1" dirty="0" smtClean="0">
                <a:solidFill>
                  <a:schemeClr val="bg1"/>
                </a:solidFill>
                <a:latin typeface="+mn-ea"/>
                <a:ea typeface="+mn-ea"/>
              </a:rPr>
              <a:t>直博生学分</a:t>
            </a:r>
            <a:r>
              <a:rPr lang="zh-CN" altLang="en-US" b="1" dirty="0">
                <a:solidFill>
                  <a:schemeClr val="bg1"/>
                </a:solidFill>
                <a:latin typeface="+mn-ea"/>
                <a:ea typeface="+mn-ea"/>
              </a:rPr>
              <a:t>分配原则</a:t>
            </a:r>
          </a:p>
        </p:txBody>
      </p:sp>
      <p:sp>
        <p:nvSpPr>
          <p:cNvPr id="10" name="Text Box 89"/>
          <p:cNvSpPr txBox="1">
            <a:spLocks noChangeArrowheads="1"/>
          </p:cNvSpPr>
          <p:nvPr/>
        </p:nvSpPr>
        <p:spPr bwMode="auto">
          <a:xfrm>
            <a:off x="4244180" y="2604678"/>
            <a:ext cx="2336800" cy="553998"/>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smtClean="0">
                <a:solidFill>
                  <a:schemeClr val="bg1"/>
                </a:solidFill>
                <a:latin typeface="+mn-ea"/>
              </a:rPr>
              <a:t>总</a:t>
            </a:r>
            <a:r>
              <a:rPr lang="zh-CN" altLang="en-US" b="1" dirty="0">
                <a:solidFill>
                  <a:schemeClr val="bg1"/>
                </a:solidFill>
                <a:latin typeface="+mn-ea"/>
              </a:rPr>
              <a:t>学分</a:t>
            </a:r>
          </a:p>
          <a:p>
            <a:pPr algn="ctr">
              <a:defRPr/>
            </a:pPr>
            <a:r>
              <a:rPr lang="en-US" altLang="zh-CN" b="1" dirty="0" smtClean="0">
                <a:solidFill>
                  <a:schemeClr val="bg1"/>
                </a:solidFill>
                <a:latin typeface="+mn-ea"/>
              </a:rPr>
              <a:t>≥43</a:t>
            </a:r>
            <a:r>
              <a:rPr lang="zh-CN" altLang="en-US" b="1" dirty="0" smtClean="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838200" y="3624732"/>
            <a:ext cx="1905523" cy="568325"/>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spcBef>
                <a:spcPts val="600"/>
              </a:spcBef>
              <a:defRPr/>
            </a:pPr>
            <a:r>
              <a:rPr lang="zh-CN" altLang="en-US" b="1" dirty="0">
                <a:solidFill>
                  <a:schemeClr val="bg1"/>
                </a:solidFill>
                <a:latin typeface="+mn-ea"/>
              </a:rPr>
              <a:t>必修环节</a:t>
            </a:r>
          </a:p>
          <a:p>
            <a:pPr algn="ctr">
              <a:spcAft>
                <a:spcPts val="600"/>
              </a:spcAft>
              <a:defRPr/>
            </a:pPr>
            <a:r>
              <a:rPr lang="en-US" altLang="zh-CN" b="1" dirty="0">
                <a:solidFill>
                  <a:schemeClr val="bg1"/>
                </a:solidFill>
                <a:latin typeface="+mn-ea"/>
              </a:rPr>
              <a:t>≥5</a:t>
            </a:r>
            <a:r>
              <a:rPr lang="zh-CN" altLang="en-US" b="1" dirty="0">
                <a:solidFill>
                  <a:schemeClr val="bg1"/>
                </a:solidFill>
                <a:latin typeface="+mn-ea"/>
              </a:rPr>
              <a:t>学分</a:t>
            </a:r>
          </a:p>
        </p:txBody>
      </p:sp>
      <p:sp>
        <p:nvSpPr>
          <p:cNvPr id="12" name="Text Box 91"/>
          <p:cNvSpPr txBox="1">
            <a:spLocks noChangeArrowheads="1"/>
          </p:cNvSpPr>
          <p:nvPr/>
        </p:nvSpPr>
        <p:spPr bwMode="auto">
          <a:xfrm>
            <a:off x="6096000" y="3624732"/>
            <a:ext cx="1955843" cy="568325"/>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课程学习</a:t>
            </a:r>
          </a:p>
          <a:p>
            <a:pPr algn="ctr">
              <a:defRPr/>
            </a:pPr>
            <a:r>
              <a:rPr lang="en-US" altLang="zh-CN" b="1" dirty="0">
                <a:latin typeface="+mn-ea"/>
              </a:rPr>
              <a:t>≥</a:t>
            </a:r>
            <a:r>
              <a:rPr lang="en-US" altLang="zh-CN" b="1" dirty="0" smtClean="0">
                <a:latin typeface="+mn-ea"/>
              </a:rPr>
              <a:t>38</a:t>
            </a:r>
            <a:r>
              <a:rPr lang="zh-CN" altLang="en-US" b="1" dirty="0" smtClean="0">
                <a:latin typeface="+mn-ea"/>
              </a:rPr>
              <a:t>学分</a:t>
            </a:r>
            <a:endParaRPr lang="zh-CN" altLang="en-US" b="1" dirty="0">
              <a:latin typeface="+mn-ea"/>
            </a:endParaRPr>
          </a:p>
        </p:txBody>
      </p:sp>
      <p:sp>
        <p:nvSpPr>
          <p:cNvPr id="13" name="Text Box 92"/>
          <p:cNvSpPr txBox="1">
            <a:spLocks noChangeArrowheads="1"/>
          </p:cNvSpPr>
          <p:nvPr/>
        </p:nvSpPr>
        <p:spPr bwMode="auto">
          <a:xfrm>
            <a:off x="2860500" y="4460992"/>
            <a:ext cx="2038349" cy="553998"/>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学位课</a:t>
            </a:r>
          </a:p>
          <a:p>
            <a:pPr algn="ctr">
              <a:defRPr/>
            </a:pPr>
            <a:r>
              <a:rPr lang="en-US" altLang="zh-CN" b="1" dirty="0" smtClean="0">
                <a:latin typeface="+mn-ea"/>
              </a:rPr>
              <a:t>≥27</a:t>
            </a:r>
            <a:r>
              <a:rPr lang="zh-CN" altLang="en-US" b="1" dirty="0" smtClean="0">
                <a:latin typeface="+mn-ea"/>
              </a:rPr>
              <a:t>学分</a:t>
            </a:r>
            <a:endParaRPr lang="zh-CN" altLang="en-US" b="1" dirty="0">
              <a:latin typeface="+mn-ea"/>
            </a:endParaRPr>
          </a:p>
        </p:txBody>
      </p:sp>
      <p:sp>
        <p:nvSpPr>
          <p:cNvPr id="14" name="Text Box 93"/>
          <p:cNvSpPr txBox="1">
            <a:spLocks noChangeArrowheads="1"/>
          </p:cNvSpPr>
          <p:nvPr/>
        </p:nvSpPr>
        <p:spPr bwMode="auto">
          <a:xfrm>
            <a:off x="8355234" y="4472217"/>
            <a:ext cx="2114507" cy="538163"/>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ea typeface="仿宋_GB2312" pitchFamily="49" charset="-122"/>
            </a:endParaRPr>
          </a:p>
          <a:p>
            <a:pPr>
              <a:defRPr/>
            </a:pPr>
            <a:r>
              <a:rPr lang="zh-CN" altLang="en-US" b="1" dirty="0">
                <a:latin typeface="+mn-ea"/>
              </a:rPr>
              <a:t>非学位课</a:t>
            </a:r>
          </a:p>
          <a:p>
            <a:pPr>
              <a:defRPr/>
            </a:pPr>
            <a:endParaRPr lang="zh-CN" altLang="en-US" sz="800" dirty="0"/>
          </a:p>
        </p:txBody>
      </p:sp>
      <p:sp>
        <p:nvSpPr>
          <p:cNvPr id="15" name="Text Box 94"/>
          <p:cNvSpPr txBox="1">
            <a:spLocks noChangeArrowheads="1"/>
          </p:cNvSpPr>
          <p:nvPr/>
        </p:nvSpPr>
        <p:spPr bwMode="auto">
          <a:xfrm>
            <a:off x="1194788" y="5381865"/>
            <a:ext cx="2299601" cy="568325"/>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公共学位课</a:t>
            </a:r>
          </a:p>
          <a:p>
            <a:pPr algn="ctr">
              <a:defRPr/>
            </a:pPr>
            <a:r>
              <a:rPr lang="zh-CN" altLang="en-US" b="1" dirty="0" smtClean="0">
                <a:latin typeface="+mn-ea"/>
              </a:rPr>
              <a:t>（</a:t>
            </a:r>
            <a:r>
              <a:rPr lang="en-US" altLang="zh-CN" b="1" dirty="0" smtClean="0">
                <a:latin typeface="+mn-ea"/>
              </a:rPr>
              <a:t>11</a:t>
            </a:r>
            <a:r>
              <a:rPr lang="zh-CN" altLang="en-US" b="1" dirty="0" smtClean="0">
                <a:latin typeface="+mn-ea"/>
              </a:rPr>
              <a:t>学分</a:t>
            </a:r>
            <a:r>
              <a:rPr lang="zh-CN" altLang="en-US" b="1" dirty="0">
                <a:latin typeface="+mn-ea"/>
              </a:rPr>
              <a:t>）</a:t>
            </a:r>
            <a:endParaRPr lang="en-US" altLang="zh-CN" b="1" dirty="0">
              <a:latin typeface="+mn-ea"/>
            </a:endParaRPr>
          </a:p>
        </p:txBody>
      </p:sp>
      <p:sp>
        <p:nvSpPr>
          <p:cNvPr id="16" name="Text Box 95"/>
          <p:cNvSpPr txBox="1">
            <a:spLocks noChangeArrowheads="1"/>
          </p:cNvSpPr>
          <p:nvPr/>
        </p:nvSpPr>
        <p:spPr bwMode="auto">
          <a:xfrm>
            <a:off x="4466801" y="5381866"/>
            <a:ext cx="2056002" cy="568325"/>
          </a:xfrm>
          <a:prstGeom prst="rect">
            <a:avLst/>
          </a:prstGeom>
          <a:solidFill>
            <a:schemeClr val="accent2">
              <a:lumMod val="60000"/>
              <a:lumOff val="40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专业学位课</a:t>
            </a:r>
          </a:p>
          <a:p>
            <a:pPr algn="ctr">
              <a:defRPr/>
            </a:pPr>
            <a:r>
              <a:rPr lang="en-US" altLang="zh-CN" b="1" dirty="0">
                <a:latin typeface="+mn-ea"/>
              </a:rPr>
              <a:t>≥</a:t>
            </a:r>
            <a:r>
              <a:rPr lang="en-US" altLang="zh-CN" b="1" dirty="0" smtClean="0">
                <a:latin typeface="+mn-ea"/>
              </a:rPr>
              <a:t>16</a:t>
            </a:r>
            <a:r>
              <a:rPr lang="zh-CN" altLang="en-US" b="1" dirty="0" smtClean="0">
                <a:latin typeface="+mn-ea"/>
              </a:rPr>
              <a:t>学分</a:t>
            </a:r>
            <a:endParaRPr lang="zh-CN" altLang="en-US" b="1" dirty="0">
              <a:latin typeface="+mn-ea"/>
            </a:endParaRPr>
          </a:p>
        </p:txBody>
      </p:sp>
      <p:sp>
        <p:nvSpPr>
          <p:cNvPr id="17" name="Text Box 96"/>
          <p:cNvSpPr txBox="1">
            <a:spLocks noChangeArrowheads="1"/>
          </p:cNvSpPr>
          <p:nvPr/>
        </p:nvSpPr>
        <p:spPr bwMode="auto">
          <a:xfrm>
            <a:off x="6930326" y="5381864"/>
            <a:ext cx="1932728" cy="568325"/>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公共选修课</a:t>
            </a:r>
          </a:p>
          <a:p>
            <a:pPr algn="ctr">
              <a:defRPr/>
            </a:pPr>
            <a:r>
              <a:rPr lang="en-US" altLang="zh-CN" b="1" dirty="0" smtClean="0">
                <a:latin typeface="+mn-ea"/>
              </a:rPr>
              <a:t>≥2</a:t>
            </a:r>
            <a:r>
              <a:rPr lang="zh-CN" altLang="en-US" b="1" dirty="0" smtClean="0">
                <a:latin typeface="+mn-ea"/>
              </a:rPr>
              <a:t>学分</a:t>
            </a:r>
            <a:endParaRPr lang="zh-CN" altLang="en-US" b="1" dirty="0">
              <a:latin typeface="+mn-ea"/>
            </a:endParaRPr>
          </a:p>
        </p:txBody>
      </p:sp>
      <p:sp>
        <p:nvSpPr>
          <p:cNvPr id="18" name="Text Box 97"/>
          <p:cNvSpPr txBox="1">
            <a:spLocks noChangeArrowheads="1"/>
          </p:cNvSpPr>
          <p:nvPr/>
        </p:nvSpPr>
        <p:spPr bwMode="auto">
          <a:xfrm>
            <a:off x="9950387" y="5381864"/>
            <a:ext cx="1609045" cy="604163"/>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180000" rIns="0" bIns="144000">
            <a:spAutoFit/>
          </a:bodyPr>
          <a:lstStyle/>
          <a:p>
            <a:pPr algn="ctr">
              <a:defRPr/>
            </a:pPr>
            <a:r>
              <a:rPr lang="zh-CN" altLang="en-US" b="1" dirty="0" smtClean="0">
                <a:latin typeface="+mn-ea"/>
              </a:rPr>
              <a:t>专业选修课</a:t>
            </a:r>
            <a:endParaRPr lang="zh-CN" altLang="en-US" b="1" dirty="0">
              <a:latin typeface="+mn-ea"/>
            </a:endParaRPr>
          </a:p>
        </p:txBody>
      </p:sp>
      <p:cxnSp>
        <p:nvCxnSpPr>
          <p:cNvPr id="19" name="AutoShape 107"/>
          <p:cNvCxnSpPr>
            <a:cxnSpLocks noChangeShapeType="1"/>
            <a:stCxn id="14" idx="2"/>
            <a:endCxn id="17" idx="0"/>
          </p:cNvCxnSpPr>
          <p:nvPr/>
        </p:nvCxnSpPr>
        <p:spPr bwMode="auto">
          <a:xfrm rot="5400000">
            <a:off x="8468847" y="4438223"/>
            <a:ext cx="371484" cy="1515798"/>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0" name="AutoShape 111"/>
          <p:cNvCxnSpPr>
            <a:cxnSpLocks noChangeShapeType="1"/>
            <a:stCxn id="14" idx="2"/>
            <a:endCxn id="18" idx="0"/>
          </p:cNvCxnSpPr>
          <p:nvPr/>
        </p:nvCxnSpPr>
        <p:spPr bwMode="auto">
          <a:xfrm rot="16200000" flipH="1">
            <a:off x="9897957" y="4524911"/>
            <a:ext cx="371484" cy="1342422"/>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1" name="AutoShape 112"/>
          <p:cNvCxnSpPr>
            <a:cxnSpLocks noChangeShapeType="1"/>
            <a:stCxn id="13" idx="2"/>
            <a:endCxn id="15" idx="0"/>
          </p:cNvCxnSpPr>
          <p:nvPr/>
        </p:nvCxnSpPr>
        <p:spPr bwMode="auto">
          <a:xfrm rot="5400000">
            <a:off x="2928695" y="4430884"/>
            <a:ext cx="366875" cy="1535086"/>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2" name="AutoShape 114"/>
          <p:cNvCxnSpPr>
            <a:cxnSpLocks noChangeShapeType="1"/>
            <a:stCxn id="13" idx="2"/>
            <a:endCxn id="16" idx="0"/>
          </p:cNvCxnSpPr>
          <p:nvPr/>
        </p:nvCxnSpPr>
        <p:spPr bwMode="auto">
          <a:xfrm rot="16200000" flipH="1">
            <a:off x="4503800" y="4390864"/>
            <a:ext cx="366876" cy="1615127"/>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3" name="AutoShape 119"/>
          <p:cNvCxnSpPr>
            <a:cxnSpLocks noChangeShapeType="1"/>
            <a:stCxn id="12" idx="2"/>
            <a:endCxn id="13" idx="0"/>
          </p:cNvCxnSpPr>
          <p:nvPr/>
        </p:nvCxnSpPr>
        <p:spPr bwMode="auto">
          <a:xfrm rot="5400000">
            <a:off x="5342832" y="2729901"/>
            <a:ext cx="267935" cy="3194247"/>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8103625" y="3163354"/>
            <a:ext cx="279160" cy="2338566"/>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3368743" y="1580895"/>
            <a:ext cx="466056" cy="3621618"/>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010223" y="2561033"/>
            <a:ext cx="466056" cy="1661342"/>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sp>
        <p:nvSpPr>
          <p:cNvPr id="27" name="椭圆 26"/>
          <p:cNvSpPr/>
          <p:nvPr/>
        </p:nvSpPr>
        <p:spPr>
          <a:xfrm>
            <a:off x="8939211" y="2740491"/>
            <a:ext cx="2304256"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b="1" dirty="0" smtClean="0">
                <a:ln w="18000">
                  <a:noFill/>
                  <a:prstDash val="solid"/>
                  <a:miter lim="800000"/>
                </a:ln>
                <a:solidFill>
                  <a:schemeClr val="accent2">
                    <a:lumMod val="75000"/>
                  </a:schemeClr>
                </a:solidFill>
                <a:latin typeface="+mn-ea"/>
              </a:rPr>
              <a:t>集中教学课程学习</a:t>
            </a:r>
            <a:r>
              <a:rPr lang="en-US" altLang="zh-CN" b="1" dirty="0" smtClean="0">
                <a:ln w="18000">
                  <a:noFill/>
                  <a:prstDash val="solid"/>
                  <a:miter lim="800000"/>
                </a:ln>
                <a:solidFill>
                  <a:schemeClr val="accent2">
                    <a:lumMod val="75000"/>
                  </a:schemeClr>
                </a:solidFill>
                <a:latin typeface="+mn-ea"/>
              </a:rPr>
              <a:t>≥30</a:t>
            </a:r>
            <a:r>
              <a:rPr lang="zh-CN" altLang="en-US" b="1" dirty="0" smtClean="0">
                <a:ln w="18000">
                  <a:noFill/>
                  <a:prstDash val="solid"/>
                  <a:miter lim="800000"/>
                </a:ln>
                <a:solidFill>
                  <a:schemeClr val="accent2">
                    <a:lumMod val="75000"/>
                  </a:schemeClr>
                </a:solidFill>
                <a:latin typeface="+mn-ea"/>
              </a:rPr>
              <a:t>学分</a:t>
            </a:r>
            <a:endParaRPr lang="zh-CN" altLang="en-US" b="1" dirty="0">
              <a:ln w="18000">
                <a:noFill/>
                <a:prstDash val="solid"/>
                <a:miter lim="800000"/>
              </a:ln>
              <a:solidFill>
                <a:schemeClr val="accent2">
                  <a:lumMod val="75000"/>
                </a:schemeClr>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二、学分要求及课程简介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a:t>
            </a:r>
            <a:r>
              <a:rPr lang="zh-CN" altLang="en-US" b="1" dirty="0" smtClean="0">
                <a:effectLst>
                  <a:outerShdw blurRad="38100" dist="38100" dir="2700000" algn="tl">
                    <a:srgbClr val="000000">
                      <a:alpha val="43137"/>
                    </a:srgbClr>
                  </a:outerShdw>
                </a:effectLst>
              </a:rPr>
              <a:t>普博</a:t>
            </a:r>
            <a:r>
              <a:rPr lang="zh-CN" altLang="en-US" b="1" dirty="0">
                <a:effectLst>
                  <a:outerShdw blurRad="38100" dist="38100" dir="2700000" algn="tl">
                    <a:srgbClr val="000000">
                      <a:alpha val="43137"/>
                    </a:srgbClr>
                  </a:outerShdw>
                </a:effectLst>
              </a:rPr>
              <a:t>生</a:t>
            </a:r>
            <a:endParaRPr lang="zh-CN" altLang="en-US" dirty="0"/>
          </a:p>
        </p:txBody>
      </p:sp>
      <p:sp>
        <p:nvSpPr>
          <p:cNvPr id="4" name="AutoShape 35"/>
          <p:cNvSpPr>
            <a:spLocks noChangeArrowheads="1"/>
          </p:cNvSpPr>
          <p:nvPr/>
        </p:nvSpPr>
        <p:spPr bwMode="auto">
          <a:xfrm rot="5400000">
            <a:off x="8247351" y="1261242"/>
            <a:ext cx="215900" cy="1655763"/>
          </a:xfrm>
          <a:prstGeom prst="rightArrow">
            <a:avLst>
              <a:gd name="adj1" fmla="val 62204"/>
              <a:gd name="adj2" fmla="val 49750"/>
            </a:avLst>
          </a:prstGeom>
          <a:solidFill>
            <a:srgbClr val="5B9BD5"/>
          </a:solidFill>
          <a:ln w="12700">
            <a:noFill/>
            <a:miter lim="800000"/>
          </a:ln>
        </p:spPr>
        <p:txBody>
          <a:bodyPr lIns="90000" tIns="46800" rIns="90000" bIns="46800" anchor="ctr">
            <a:spAutoFit/>
          </a:bodyPr>
          <a:lstStyle/>
          <a:p>
            <a:pPr algn="l"/>
            <a:endParaRPr lang="zh-CN" altLang="en-US"/>
          </a:p>
        </p:txBody>
      </p:sp>
      <p:sp>
        <p:nvSpPr>
          <p:cNvPr id="5" name="Rectangle 10"/>
          <p:cNvSpPr>
            <a:spLocks noChangeArrowheads="1"/>
          </p:cNvSpPr>
          <p:nvPr/>
        </p:nvSpPr>
        <p:spPr bwMode="auto">
          <a:xfrm>
            <a:off x="2450576" y="1451061"/>
            <a:ext cx="2016225"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6" name="Rectangle 10"/>
          <p:cNvSpPr>
            <a:spLocks noChangeArrowheads="1"/>
          </p:cNvSpPr>
          <p:nvPr/>
        </p:nvSpPr>
        <p:spPr bwMode="auto">
          <a:xfrm>
            <a:off x="4898849" y="1451061"/>
            <a:ext cx="2016224"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7" name="Rectangle 10"/>
          <p:cNvSpPr>
            <a:spLocks noChangeArrowheads="1"/>
          </p:cNvSpPr>
          <p:nvPr/>
        </p:nvSpPr>
        <p:spPr bwMode="auto">
          <a:xfrm>
            <a:off x="7419130" y="1451061"/>
            <a:ext cx="1872208"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sp>
        <p:nvSpPr>
          <p:cNvPr id="8" name="Rectangle 13"/>
          <p:cNvSpPr>
            <a:spLocks noChangeArrowheads="1"/>
          </p:cNvSpPr>
          <p:nvPr/>
        </p:nvSpPr>
        <p:spPr bwMode="auto">
          <a:xfrm>
            <a:off x="838200" y="2265225"/>
            <a:ext cx="10639926" cy="393859"/>
          </a:xfrm>
          <a:prstGeom prst="rect">
            <a:avLst/>
          </a:prstGeom>
          <a:solidFill>
            <a:schemeClr val="accent6">
              <a:lumMod val="75000"/>
            </a:schemeClr>
          </a:solidFill>
          <a:ln w="6350">
            <a:noFill/>
            <a:miter lim="800000"/>
          </a:ln>
          <a:effectLst>
            <a:outerShdw dist="35921" dir="2700000" algn="ctr" rotWithShape="0">
              <a:schemeClr val="bg2"/>
            </a:outerShdw>
          </a:effectLst>
        </p:spPr>
        <p:txBody>
          <a:bodyPr wrap="square" lIns="0" tIns="0" rIns="0" bIns="0" anchor="ctr">
            <a:spAutoFit/>
          </a:bodyPr>
          <a:lstStyle/>
          <a:p>
            <a:pPr algn="l">
              <a:defRPr/>
            </a:pPr>
            <a:endParaRPr lang="zh-CN" altLang="en-US">
              <a:ea typeface="宋体" panose="02010600030101010101" pitchFamily="2" charset="-122"/>
            </a:endParaRPr>
          </a:p>
        </p:txBody>
      </p:sp>
      <p:sp>
        <p:nvSpPr>
          <p:cNvPr id="9" name="Text Box 15"/>
          <p:cNvSpPr txBox="1">
            <a:spLocks noChangeArrowheads="1"/>
          </p:cNvSpPr>
          <p:nvPr/>
        </p:nvSpPr>
        <p:spPr bwMode="auto">
          <a:xfrm>
            <a:off x="958599" y="2324630"/>
            <a:ext cx="8064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mn-ea"/>
                <a:ea typeface="+mn-ea"/>
              </a:rPr>
              <a:t>普</a:t>
            </a:r>
            <a:r>
              <a:rPr lang="zh-CN" altLang="en-US" b="1" dirty="0" smtClean="0">
                <a:solidFill>
                  <a:schemeClr val="bg1"/>
                </a:solidFill>
                <a:latin typeface="+mn-ea"/>
                <a:ea typeface="+mn-ea"/>
              </a:rPr>
              <a:t>博生学分</a:t>
            </a:r>
            <a:r>
              <a:rPr lang="zh-CN" altLang="en-US" b="1" dirty="0">
                <a:solidFill>
                  <a:schemeClr val="bg1"/>
                </a:solidFill>
                <a:latin typeface="+mn-ea"/>
                <a:ea typeface="+mn-ea"/>
              </a:rPr>
              <a:t>分配原则</a:t>
            </a:r>
          </a:p>
        </p:txBody>
      </p:sp>
      <p:sp>
        <p:nvSpPr>
          <p:cNvPr id="10" name="Text Box 89"/>
          <p:cNvSpPr txBox="1">
            <a:spLocks noChangeArrowheads="1"/>
          </p:cNvSpPr>
          <p:nvPr/>
        </p:nvSpPr>
        <p:spPr bwMode="auto">
          <a:xfrm>
            <a:off x="4244180" y="2725004"/>
            <a:ext cx="2336800" cy="553998"/>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smtClean="0">
                <a:solidFill>
                  <a:schemeClr val="bg1"/>
                </a:solidFill>
                <a:latin typeface="+mn-ea"/>
              </a:rPr>
              <a:t>总</a:t>
            </a:r>
            <a:r>
              <a:rPr lang="zh-CN" altLang="en-US" b="1" dirty="0">
                <a:solidFill>
                  <a:schemeClr val="bg1"/>
                </a:solidFill>
                <a:latin typeface="+mn-ea"/>
              </a:rPr>
              <a:t>学分</a:t>
            </a:r>
          </a:p>
          <a:p>
            <a:pPr algn="ctr">
              <a:defRPr/>
            </a:pPr>
            <a:r>
              <a:rPr lang="en-US" altLang="zh-CN" b="1" dirty="0" smtClean="0">
                <a:solidFill>
                  <a:schemeClr val="bg1"/>
                </a:solidFill>
                <a:latin typeface="+mn-ea"/>
              </a:rPr>
              <a:t>≥14</a:t>
            </a:r>
            <a:r>
              <a:rPr lang="zh-CN" altLang="en-US" b="1" dirty="0" smtClean="0">
                <a:solidFill>
                  <a:schemeClr val="bg1"/>
                </a:solidFill>
                <a:latin typeface="+mn-ea"/>
              </a:rPr>
              <a:t>学分</a:t>
            </a:r>
            <a:endParaRPr lang="zh-CN" altLang="en-US" b="1" dirty="0">
              <a:solidFill>
                <a:schemeClr val="bg1"/>
              </a:solidFill>
              <a:latin typeface="+mn-ea"/>
            </a:endParaRPr>
          </a:p>
        </p:txBody>
      </p:sp>
      <p:sp>
        <p:nvSpPr>
          <p:cNvPr id="11" name="Text Box 90"/>
          <p:cNvSpPr txBox="1">
            <a:spLocks noChangeArrowheads="1"/>
          </p:cNvSpPr>
          <p:nvPr/>
        </p:nvSpPr>
        <p:spPr bwMode="auto">
          <a:xfrm>
            <a:off x="2380861" y="3745058"/>
            <a:ext cx="1905523" cy="568325"/>
          </a:xfrm>
          <a:prstGeom prst="rect">
            <a:avLst/>
          </a:prstGeom>
          <a:solidFill>
            <a:schemeClr val="accent4">
              <a:lumMod val="75000"/>
            </a:schemeClr>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spcBef>
                <a:spcPts val="600"/>
              </a:spcBef>
              <a:defRPr/>
            </a:pPr>
            <a:r>
              <a:rPr lang="zh-CN" altLang="en-US" b="1" dirty="0">
                <a:solidFill>
                  <a:schemeClr val="bg1"/>
                </a:solidFill>
                <a:latin typeface="+mn-ea"/>
              </a:rPr>
              <a:t>必修环节</a:t>
            </a:r>
          </a:p>
          <a:p>
            <a:pPr algn="ctr">
              <a:spcAft>
                <a:spcPts val="600"/>
              </a:spcAft>
              <a:defRPr/>
            </a:pPr>
            <a:r>
              <a:rPr lang="en-US" altLang="zh-CN" b="1" dirty="0">
                <a:solidFill>
                  <a:schemeClr val="bg1"/>
                </a:solidFill>
                <a:latin typeface="+mn-ea"/>
              </a:rPr>
              <a:t>≥5</a:t>
            </a:r>
            <a:r>
              <a:rPr lang="zh-CN" altLang="en-US" b="1" dirty="0">
                <a:solidFill>
                  <a:schemeClr val="bg1"/>
                </a:solidFill>
                <a:latin typeface="+mn-ea"/>
              </a:rPr>
              <a:t>学分</a:t>
            </a:r>
          </a:p>
        </p:txBody>
      </p:sp>
      <p:sp>
        <p:nvSpPr>
          <p:cNvPr id="12" name="Text Box 91"/>
          <p:cNvSpPr txBox="1">
            <a:spLocks noChangeArrowheads="1"/>
          </p:cNvSpPr>
          <p:nvPr/>
        </p:nvSpPr>
        <p:spPr bwMode="auto">
          <a:xfrm>
            <a:off x="6096000" y="3745058"/>
            <a:ext cx="2520950" cy="553998"/>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a:defRPr/>
            </a:pPr>
            <a:r>
              <a:rPr lang="zh-CN" altLang="en-US" b="1" dirty="0">
                <a:latin typeface="+mn-ea"/>
              </a:rPr>
              <a:t>课程</a:t>
            </a:r>
            <a:r>
              <a:rPr lang="zh-CN" altLang="en-US" b="1" dirty="0" smtClean="0">
                <a:latin typeface="+mn-ea"/>
              </a:rPr>
              <a:t>学习</a:t>
            </a:r>
            <a:r>
              <a:rPr lang="en-US" altLang="zh-CN" b="1" dirty="0" smtClean="0">
                <a:latin typeface="+mn-ea"/>
              </a:rPr>
              <a:t>≥9</a:t>
            </a:r>
            <a:r>
              <a:rPr lang="zh-CN" altLang="en-US" b="1" dirty="0" smtClean="0">
                <a:latin typeface="+mn-ea"/>
              </a:rPr>
              <a:t>学分</a:t>
            </a:r>
            <a:endParaRPr lang="en-US" altLang="zh-CN" b="1" dirty="0" smtClean="0">
              <a:latin typeface="+mn-ea"/>
            </a:endParaRPr>
          </a:p>
          <a:p>
            <a:pPr algn="ctr">
              <a:defRPr/>
            </a:pPr>
            <a:r>
              <a:rPr lang="zh-CN" altLang="en-US" b="1" dirty="0">
                <a:latin typeface="+mn-ea"/>
              </a:rPr>
              <a:t>全部为学位课</a:t>
            </a:r>
          </a:p>
        </p:txBody>
      </p:sp>
      <p:sp>
        <p:nvSpPr>
          <p:cNvPr id="13" name="Text Box 92"/>
          <p:cNvSpPr txBox="1">
            <a:spLocks noChangeArrowheads="1"/>
          </p:cNvSpPr>
          <p:nvPr/>
        </p:nvSpPr>
        <p:spPr bwMode="auto">
          <a:xfrm>
            <a:off x="4561681" y="5173768"/>
            <a:ext cx="2038349" cy="553998"/>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spAutoFit/>
          </a:bodyPr>
          <a:lstStyle/>
          <a:p>
            <a:pPr algn="ctr" fontAlgn="auto">
              <a:spcBef>
                <a:spcPts val="0"/>
              </a:spcBef>
              <a:spcAft>
                <a:spcPts val="0"/>
              </a:spcAft>
              <a:defRPr/>
            </a:pPr>
            <a:r>
              <a:rPr lang="zh-CN" altLang="en-US" b="1" dirty="0">
                <a:latin typeface="+mn-ea"/>
              </a:rPr>
              <a:t>公共学位课</a:t>
            </a:r>
          </a:p>
          <a:p>
            <a:pPr algn="ctr" fontAlgn="auto">
              <a:spcBef>
                <a:spcPts val="0"/>
              </a:spcBef>
              <a:spcAft>
                <a:spcPts val="0"/>
              </a:spcAft>
              <a:defRPr/>
            </a:pPr>
            <a:r>
              <a:rPr lang="zh-CN" altLang="en-US" b="1" dirty="0">
                <a:latin typeface="+mn-ea"/>
              </a:rPr>
              <a:t>（</a:t>
            </a:r>
            <a:r>
              <a:rPr lang="en-US" altLang="zh-CN" b="1" dirty="0">
                <a:latin typeface="+mn-ea"/>
              </a:rPr>
              <a:t>5</a:t>
            </a:r>
            <a:r>
              <a:rPr lang="zh-CN" altLang="en-US" b="1" dirty="0">
                <a:latin typeface="+mn-ea"/>
              </a:rPr>
              <a:t>学分）</a:t>
            </a:r>
            <a:endParaRPr lang="en-US" altLang="zh-CN" b="1" dirty="0">
              <a:latin typeface="+mn-ea"/>
            </a:endParaRPr>
          </a:p>
        </p:txBody>
      </p:sp>
      <p:sp>
        <p:nvSpPr>
          <p:cNvPr id="14" name="Text Box 93"/>
          <p:cNvSpPr txBox="1">
            <a:spLocks noChangeArrowheads="1"/>
          </p:cNvSpPr>
          <p:nvPr/>
        </p:nvSpPr>
        <p:spPr bwMode="auto">
          <a:xfrm>
            <a:off x="8234084" y="5055309"/>
            <a:ext cx="2114507" cy="800219"/>
          </a:xfrm>
          <a:prstGeom prst="rect">
            <a:avLst/>
          </a:prstGeom>
          <a:solidFill>
            <a:srgbClr val="FFC000"/>
          </a:solidFill>
          <a:ln w="19050" cmpd="thinThick" algn="ctr">
            <a:noFill/>
            <a:miter lim="800000"/>
          </a:ln>
          <a:effectLst>
            <a:outerShdw dist="35921" dir="2700000" algn="ctr" rotWithShape="0">
              <a:schemeClr val="bg2"/>
            </a:outerShdw>
          </a:effectLst>
        </p:spPr>
        <p:txBody>
          <a:bodyPr wrap="square" lIns="0" tIns="0" rIns="0" bIns="0" anchor="ctr" anchorCtr="1">
            <a:spAutoFit/>
          </a:bodyPr>
          <a:lstStyle/>
          <a:p>
            <a:pPr>
              <a:defRPr/>
            </a:pPr>
            <a:endParaRPr lang="zh-CN" altLang="en-US" sz="800" b="1" dirty="0">
              <a:effectLst>
                <a:outerShdw blurRad="38100" dist="38100" dir="2700000" algn="tl">
                  <a:srgbClr val="000000">
                    <a:alpha val="43137"/>
                  </a:srgbClr>
                </a:outerShdw>
              </a:effectLst>
              <a:ea typeface="仿宋_GB2312" pitchFamily="49" charset="-122"/>
            </a:endParaRPr>
          </a:p>
          <a:p>
            <a:pPr algn="ctr" fontAlgn="auto">
              <a:spcBef>
                <a:spcPts val="0"/>
              </a:spcBef>
              <a:spcAft>
                <a:spcPts val="0"/>
              </a:spcAft>
              <a:defRPr/>
            </a:pPr>
            <a:r>
              <a:rPr lang="zh-CN" altLang="en-US" b="1" dirty="0">
                <a:latin typeface="+mn-ea"/>
              </a:rPr>
              <a:t>专业学位课</a:t>
            </a:r>
          </a:p>
          <a:p>
            <a:pPr algn="ctr" fontAlgn="auto">
              <a:spcBef>
                <a:spcPts val="0"/>
              </a:spcBef>
              <a:spcAft>
                <a:spcPts val="0"/>
              </a:spcAft>
              <a:defRPr/>
            </a:pPr>
            <a:r>
              <a:rPr lang="en-US" altLang="zh-CN" b="1" dirty="0">
                <a:latin typeface="+mn-ea"/>
              </a:rPr>
              <a:t>≥2</a:t>
            </a:r>
            <a:r>
              <a:rPr lang="zh-CN" altLang="en-US" b="1" dirty="0">
                <a:latin typeface="+mn-ea"/>
              </a:rPr>
              <a:t>门且</a:t>
            </a:r>
            <a:r>
              <a:rPr lang="en-US" altLang="zh-CN" b="1" dirty="0">
                <a:latin typeface="+mn-ea"/>
              </a:rPr>
              <a:t>≥4</a:t>
            </a:r>
            <a:r>
              <a:rPr lang="zh-CN" altLang="en-US" b="1" dirty="0">
                <a:latin typeface="+mn-ea"/>
              </a:rPr>
              <a:t>学分</a:t>
            </a:r>
          </a:p>
          <a:p>
            <a:pPr>
              <a:defRPr/>
            </a:pPr>
            <a:endParaRPr lang="zh-CN" altLang="en-US" sz="800" dirty="0"/>
          </a:p>
        </p:txBody>
      </p:sp>
      <p:cxnSp>
        <p:nvCxnSpPr>
          <p:cNvPr id="23" name="AutoShape 119"/>
          <p:cNvCxnSpPr>
            <a:cxnSpLocks noChangeShapeType="1"/>
            <a:stCxn id="12" idx="2"/>
            <a:endCxn id="13" idx="0"/>
          </p:cNvCxnSpPr>
          <p:nvPr/>
        </p:nvCxnSpPr>
        <p:spPr bwMode="auto">
          <a:xfrm rot="5400000">
            <a:off x="6031310" y="3848603"/>
            <a:ext cx="874712" cy="1775619"/>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4" name="AutoShape 120"/>
          <p:cNvCxnSpPr>
            <a:cxnSpLocks noChangeShapeType="1"/>
            <a:stCxn id="12" idx="2"/>
            <a:endCxn id="14" idx="0"/>
          </p:cNvCxnSpPr>
          <p:nvPr/>
        </p:nvCxnSpPr>
        <p:spPr bwMode="auto">
          <a:xfrm rot="16200000" flipH="1">
            <a:off x="7945780" y="3709750"/>
            <a:ext cx="756253" cy="1934863"/>
          </a:xfrm>
          <a:prstGeom prst="bentConnector3">
            <a:avLst>
              <a:gd name="adj1" fmla="val 50000"/>
            </a:avLst>
          </a:prstGeom>
          <a:noFill/>
          <a:ln w="12700">
            <a:solidFill>
              <a:schemeClr val="accent4">
                <a:lumMod val="75000"/>
              </a:schemeClr>
            </a:solidFill>
            <a:miter lim="800000"/>
          </a:ln>
          <a:effectLst>
            <a:outerShdw dist="35921" dir="2700000" sx="1000" sy="1000" algn="ctr" rotWithShape="0">
              <a:schemeClr val="bg2"/>
            </a:outerShdw>
          </a:effectLst>
        </p:spPr>
      </p:cxnSp>
      <p:cxnSp>
        <p:nvCxnSpPr>
          <p:cNvPr id="25" name="AutoShape 122"/>
          <p:cNvCxnSpPr>
            <a:cxnSpLocks noChangeShapeType="1"/>
            <a:stCxn id="10" idx="2"/>
            <a:endCxn id="11" idx="0"/>
          </p:cNvCxnSpPr>
          <p:nvPr/>
        </p:nvCxnSpPr>
        <p:spPr bwMode="auto">
          <a:xfrm rot="5400000">
            <a:off x="4140074" y="2472552"/>
            <a:ext cx="466056" cy="2078957"/>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cxnSp>
        <p:nvCxnSpPr>
          <p:cNvPr id="26" name="AutoShape 123"/>
          <p:cNvCxnSpPr>
            <a:cxnSpLocks noChangeShapeType="1"/>
            <a:stCxn id="10" idx="2"/>
            <a:endCxn id="12" idx="0"/>
          </p:cNvCxnSpPr>
          <p:nvPr/>
        </p:nvCxnSpPr>
        <p:spPr bwMode="auto">
          <a:xfrm rot="16200000" flipH="1">
            <a:off x="6151499" y="2540082"/>
            <a:ext cx="466056" cy="1943895"/>
          </a:xfrm>
          <a:prstGeom prst="bentConnector3">
            <a:avLst>
              <a:gd name="adj1" fmla="val 50000"/>
            </a:avLst>
          </a:prstGeom>
          <a:ln w="12700"/>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25281" r="11308"/>
          <a:stretch>
            <a:fillRect/>
          </a:stretch>
        </p:blipFill>
        <p:spPr>
          <a:xfrm flipH="1">
            <a:off x="-18783" y="1"/>
            <a:ext cx="12210780" cy="68580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选课说明</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每学期选课学分下限</a:t>
            </a:r>
            <a:endParaRPr lang="zh-CN" altLang="en-US" dirty="0"/>
          </a:p>
        </p:txBody>
      </p:sp>
      <p:sp>
        <p:nvSpPr>
          <p:cNvPr id="4" name="Rectangle 3"/>
          <p:cNvSpPr>
            <a:spLocks noChangeArrowheads="1"/>
          </p:cNvSpPr>
          <p:nvPr/>
        </p:nvSpPr>
        <p:spPr bwMode="auto">
          <a:xfrm>
            <a:off x="1706813" y="1503694"/>
            <a:ext cx="8172450" cy="1662112"/>
          </a:xfrm>
          <a:prstGeom prst="rect">
            <a:avLst/>
          </a:prstGeom>
          <a:noFill/>
          <a:ln w="9525">
            <a:noFill/>
            <a:miter lim="800000"/>
          </a:ln>
        </p:spPr>
        <p:txBody>
          <a:bodyPr>
            <a:spAutoFit/>
          </a:bodyPr>
          <a:lstStyle/>
          <a:p>
            <a:pPr fontAlgn="auto">
              <a:spcBef>
                <a:spcPts val="0"/>
              </a:spcBef>
              <a:spcAft>
                <a:spcPts val="0"/>
              </a:spcAft>
              <a:defRPr/>
            </a:pPr>
            <a:endParaRPr lang="zh-CN" altLang="en-US" b="1" dirty="0">
              <a:latin typeface="+mn-lt"/>
              <a:ea typeface="+mn-ea"/>
            </a:endParaRPr>
          </a:p>
          <a:p>
            <a:pPr fontAlgn="auto">
              <a:spcBef>
                <a:spcPts val="0"/>
              </a:spcBef>
              <a:spcAft>
                <a:spcPts val="0"/>
              </a:spcAft>
              <a:defRPr/>
            </a:pPr>
            <a:endParaRPr lang="en-US" altLang="zh-CN" sz="2800" b="1" dirty="0">
              <a:latin typeface="楷体_GB2312" pitchFamily="49" charset="-122"/>
              <a:ea typeface="楷体_GB2312" pitchFamily="49" charset="-122"/>
            </a:endParaRPr>
          </a:p>
          <a:p>
            <a:pPr fontAlgn="auto">
              <a:spcBef>
                <a:spcPts val="0"/>
              </a:spcBef>
              <a:spcAft>
                <a:spcPts val="0"/>
              </a:spcAft>
              <a:defRPr/>
            </a:pPr>
            <a:endParaRPr lang="en-US" altLang="zh-CN" sz="800" b="1" dirty="0">
              <a:latin typeface="楷体_GB2312" pitchFamily="49" charset="-122"/>
              <a:ea typeface="楷体_GB2312" pitchFamily="49" charset="-122"/>
            </a:endParaRPr>
          </a:p>
          <a:p>
            <a:pPr fontAlgn="auto">
              <a:spcBef>
                <a:spcPts val="0"/>
              </a:spcBef>
              <a:spcAft>
                <a:spcPts val="0"/>
              </a:spcAft>
              <a:defRPr/>
            </a:pPr>
            <a:r>
              <a:rPr lang="en-US" altLang="zh-CN" sz="2400" b="1" dirty="0">
                <a:latin typeface="+mn-lt"/>
                <a:ea typeface="楷体_GB2312" pitchFamily="49" charset="-122"/>
              </a:rPr>
              <a:t>    </a:t>
            </a:r>
            <a:endParaRPr lang="zh-CN" altLang="en-US" sz="2000" b="1" dirty="0">
              <a:latin typeface="楷体_GB2312" pitchFamily="49" charset="-122"/>
              <a:ea typeface="楷体_GB2312" pitchFamily="49" charset="-122"/>
            </a:endParaRPr>
          </a:p>
          <a:p>
            <a:pPr marL="457200" indent="-457200" fontAlgn="auto">
              <a:spcBef>
                <a:spcPts val="0"/>
              </a:spcBef>
              <a:spcAft>
                <a:spcPts val="0"/>
              </a:spcAft>
              <a:defRPr/>
            </a:pPr>
            <a:endParaRPr lang="en-US" altLang="zh-CN" sz="2000" b="1" dirty="0">
              <a:latin typeface="楷体_GB2312" pitchFamily="49" charset="-122"/>
              <a:ea typeface="楷体_GB2312" pitchFamily="49" charset="-122"/>
            </a:endParaRPr>
          </a:p>
        </p:txBody>
      </p:sp>
      <p:graphicFrame>
        <p:nvGraphicFramePr>
          <p:cNvPr id="5" name="表格 4"/>
          <p:cNvGraphicFramePr>
            <a:graphicFrameLocks noGrp="1"/>
          </p:cNvGraphicFramePr>
          <p:nvPr/>
        </p:nvGraphicFramePr>
        <p:xfrm>
          <a:off x="1375362" y="1800557"/>
          <a:ext cx="9224461" cy="1989386"/>
        </p:xfrm>
        <a:graphic>
          <a:graphicData uri="http://schemas.openxmlformats.org/drawingml/2006/table">
            <a:tbl>
              <a:tblPr firstRow="1" bandRow="1">
                <a:tableStyleId>{16D9F66E-5EB9-4882-86FB-DCBF35E3C3E4}</a:tableStyleId>
              </a:tblPr>
              <a:tblGrid>
                <a:gridCol w="2450601">
                  <a:extLst>
                    <a:ext uri="{9D8B030D-6E8A-4147-A177-3AD203B41FA5}">
                      <a16:colId xmlns:a16="http://schemas.microsoft.com/office/drawing/2014/main" val="20000"/>
                    </a:ext>
                  </a:extLst>
                </a:gridCol>
                <a:gridCol w="2915332">
                  <a:extLst>
                    <a:ext uri="{9D8B030D-6E8A-4147-A177-3AD203B41FA5}">
                      <a16:colId xmlns:a16="http://schemas.microsoft.com/office/drawing/2014/main" val="20001"/>
                    </a:ext>
                  </a:extLst>
                </a:gridCol>
                <a:gridCol w="3858528">
                  <a:extLst>
                    <a:ext uri="{9D8B030D-6E8A-4147-A177-3AD203B41FA5}">
                      <a16:colId xmlns:a16="http://schemas.microsoft.com/office/drawing/2014/main" val="20002"/>
                    </a:ext>
                  </a:extLst>
                </a:gridCol>
              </a:tblGrid>
              <a:tr h="617786">
                <a:tc>
                  <a:txBody>
                    <a:bodyPr/>
                    <a:lstStyle/>
                    <a:p>
                      <a:pPr algn="ctr"/>
                      <a:r>
                        <a:rPr lang="zh-CN" altLang="en-US" sz="2400" dirty="0" smtClean="0">
                          <a:latin typeface="+mn-ea"/>
                          <a:ea typeface="+mn-ea"/>
                        </a:rPr>
                        <a:t>学期</a:t>
                      </a:r>
                      <a:endParaRPr lang="zh-CN" altLang="en-US" sz="2400" dirty="0">
                        <a:latin typeface="+mn-ea"/>
                        <a:ea typeface="+mn-ea"/>
                      </a:endParaRPr>
                    </a:p>
                  </a:txBody>
                  <a:tcPr anchor="ctr"/>
                </a:tc>
                <a:tc>
                  <a:txBody>
                    <a:bodyPr/>
                    <a:lstStyle/>
                    <a:p>
                      <a:pPr algn="ctr"/>
                      <a:r>
                        <a:rPr lang="zh-CN" altLang="en-US" sz="2400" dirty="0" smtClean="0">
                          <a:latin typeface="+mn-ea"/>
                          <a:ea typeface="+mn-ea"/>
                        </a:rPr>
                        <a:t>选课学分要求</a:t>
                      </a:r>
                      <a:endParaRPr lang="zh-CN" altLang="en-US" sz="2400" dirty="0">
                        <a:latin typeface="+mn-ea"/>
                        <a:ea typeface="+mn-ea"/>
                      </a:endParaRPr>
                    </a:p>
                  </a:txBody>
                  <a:tcPr anchor="ctr"/>
                </a:tc>
                <a:tc>
                  <a:txBody>
                    <a:bodyPr/>
                    <a:lstStyle/>
                    <a:p>
                      <a:pPr algn="ctr"/>
                      <a:r>
                        <a:rPr lang="zh-CN" altLang="en-US" sz="2400" dirty="0" smtClean="0">
                          <a:latin typeface="+mn-ea"/>
                          <a:ea typeface="+mn-ea"/>
                        </a:rPr>
                        <a:t>备注</a:t>
                      </a:r>
                      <a:endParaRPr lang="zh-CN" altLang="en-US" sz="2400" dirty="0">
                        <a:latin typeface="+mn-ea"/>
                        <a:ea typeface="+mn-ea"/>
                      </a:endParaRPr>
                    </a:p>
                  </a:txBody>
                  <a:tcPr anchor="ctr"/>
                </a:tc>
                <a:extLst>
                  <a:ext uri="{0D108BD9-81ED-4DB2-BD59-A6C34878D82A}">
                    <a16:rowId xmlns:a16="http://schemas.microsoft.com/office/drawing/2014/main" val="10000"/>
                  </a:ext>
                </a:extLst>
              </a:tr>
              <a:tr h="370840">
                <a:tc>
                  <a:txBody>
                    <a:bodyPr/>
                    <a:lstStyle/>
                    <a:p>
                      <a:pPr algn="ctr"/>
                      <a:r>
                        <a:rPr lang="zh-CN" altLang="en-US" sz="2400" dirty="0" smtClean="0">
                          <a:latin typeface="+mn-ea"/>
                          <a:ea typeface="+mn-ea"/>
                        </a:rPr>
                        <a:t>秋季学期</a:t>
                      </a:r>
                      <a:endParaRPr lang="zh-CN" altLang="en-US" sz="2400" dirty="0">
                        <a:latin typeface="+mn-ea"/>
                        <a:ea typeface="+mn-ea"/>
                      </a:endParaRPr>
                    </a:p>
                  </a:txBody>
                  <a:tcPr/>
                </a:tc>
                <a:tc>
                  <a:txBody>
                    <a:bodyPr/>
                    <a:lstStyle/>
                    <a:p>
                      <a:pPr algn="ctr"/>
                      <a:r>
                        <a:rPr lang="zh-CN" altLang="en-US" sz="2400" dirty="0" smtClean="0">
                          <a:latin typeface="+mn-ea"/>
                          <a:ea typeface="+mn-ea"/>
                        </a:rPr>
                        <a:t>不低于</a:t>
                      </a:r>
                      <a:r>
                        <a:rPr lang="en-US" altLang="zh-CN" sz="2400" dirty="0" smtClean="0">
                          <a:latin typeface="+mn-ea"/>
                          <a:ea typeface="+mn-ea"/>
                        </a:rPr>
                        <a:t>10</a:t>
                      </a:r>
                      <a:r>
                        <a:rPr lang="zh-CN" altLang="en-US" sz="2400" dirty="0" smtClean="0">
                          <a:latin typeface="+mn-ea"/>
                          <a:ea typeface="+mn-ea"/>
                        </a:rPr>
                        <a:t>学分</a:t>
                      </a:r>
                      <a:endParaRPr lang="zh-CN" altLang="en-US" sz="2400" dirty="0">
                        <a:latin typeface="+mn-ea"/>
                        <a:ea typeface="+mn-ea"/>
                      </a:endParaRPr>
                    </a:p>
                  </a:txBody>
                  <a:tcPr/>
                </a:tc>
                <a:tc rowSpan="2">
                  <a:txBody>
                    <a:bodyPr/>
                    <a:lstStyle/>
                    <a:p>
                      <a:pPr algn="l"/>
                      <a:r>
                        <a:rPr lang="zh-CN" altLang="en-US" sz="2400" dirty="0" smtClean="0">
                          <a:latin typeface="+mn-ea"/>
                          <a:ea typeface="+mn-ea"/>
                        </a:rPr>
                        <a:t>不含</a:t>
                      </a:r>
                      <a:r>
                        <a:rPr lang="en-US" altLang="zh-CN" sz="2400" dirty="0" smtClean="0">
                          <a:latin typeface="+mn-ea"/>
                          <a:ea typeface="+mn-ea"/>
                        </a:rPr>
                        <a:t>《</a:t>
                      </a:r>
                      <a:r>
                        <a:rPr lang="zh-CN" altLang="en-US" sz="2400" dirty="0" smtClean="0">
                          <a:latin typeface="+mn-ea"/>
                          <a:ea typeface="+mn-ea"/>
                        </a:rPr>
                        <a:t>人文系列讲座</a:t>
                      </a:r>
                      <a:r>
                        <a:rPr lang="en-US" altLang="zh-CN" sz="2400" dirty="0" smtClean="0">
                          <a:latin typeface="+mn-ea"/>
                          <a:ea typeface="+mn-ea"/>
                        </a:rPr>
                        <a:t>》</a:t>
                      </a:r>
                      <a:r>
                        <a:rPr lang="zh-CN" altLang="en-US" sz="2400" dirty="0" smtClean="0">
                          <a:latin typeface="+mn-ea"/>
                          <a:ea typeface="+mn-ea"/>
                        </a:rPr>
                        <a:t>和</a:t>
                      </a:r>
                      <a:r>
                        <a:rPr lang="en-US" altLang="zh-CN" sz="2400" dirty="0" smtClean="0">
                          <a:latin typeface="+mn-ea"/>
                          <a:ea typeface="+mn-ea"/>
                        </a:rPr>
                        <a:t>《</a:t>
                      </a:r>
                      <a:r>
                        <a:rPr lang="zh-CN" altLang="en-US" sz="2400" dirty="0" smtClean="0">
                          <a:latin typeface="+mn-ea"/>
                          <a:ea typeface="+mn-ea"/>
                        </a:rPr>
                        <a:t>科学前沿讲座</a:t>
                      </a:r>
                      <a:r>
                        <a:rPr lang="en-US" altLang="zh-CN" sz="2400" dirty="0" smtClean="0">
                          <a:latin typeface="+mn-ea"/>
                          <a:ea typeface="+mn-ea"/>
                        </a:rPr>
                        <a:t>》</a:t>
                      </a:r>
                      <a:r>
                        <a:rPr lang="zh-CN" altLang="en-US" sz="2400" dirty="0" smtClean="0">
                          <a:latin typeface="+mn-ea"/>
                          <a:ea typeface="+mn-ea"/>
                        </a:rPr>
                        <a:t>课程学分。</a:t>
                      </a:r>
                      <a:endParaRPr lang="zh-CN" altLang="en-US" sz="2400" dirty="0">
                        <a:latin typeface="+mn-ea"/>
                        <a:ea typeface="+mn-ea"/>
                      </a:endParaRPr>
                    </a:p>
                  </a:txBody>
                  <a:tcPr/>
                </a:tc>
                <a:extLst>
                  <a:ext uri="{0D108BD9-81ED-4DB2-BD59-A6C34878D82A}">
                    <a16:rowId xmlns:a16="http://schemas.microsoft.com/office/drawing/2014/main" val="10001"/>
                  </a:ext>
                </a:extLst>
              </a:tr>
              <a:tr h="370840">
                <a:tc>
                  <a:txBody>
                    <a:bodyPr/>
                    <a:lstStyle/>
                    <a:p>
                      <a:pPr algn="ctr"/>
                      <a:r>
                        <a:rPr lang="zh-CN" altLang="en-US" sz="2400" dirty="0" smtClean="0">
                          <a:latin typeface="+mn-ea"/>
                          <a:ea typeface="+mn-ea"/>
                        </a:rPr>
                        <a:t>春季学期</a:t>
                      </a:r>
                      <a:endParaRPr lang="zh-CN" altLang="en-US" sz="2400" dirty="0">
                        <a:latin typeface="+mn-ea"/>
                        <a:ea typeface="+mn-ea"/>
                      </a:endParaRPr>
                    </a:p>
                  </a:txBody>
                  <a:tcPr/>
                </a:tc>
                <a:tc>
                  <a:txBody>
                    <a:bodyPr/>
                    <a:lstStyle/>
                    <a:p>
                      <a:pPr algn="ctr"/>
                      <a:r>
                        <a:rPr lang="zh-CN" altLang="en-US" sz="2400" dirty="0" smtClean="0">
                          <a:latin typeface="+mn-ea"/>
                          <a:ea typeface="+mn-ea"/>
                        </a:rPr>
                        <a:t>不低于</a:t>
                      </a:r>
                      <a:r>
                        <a:rPr lang="en-US" altLang="zh-CN" sz="2400" dirty="0" smtClean="0">
                          <a:latin typeface="+mn-ea"/>
                          <a:ea typeface="+mn-ea"/>
                        </a:rPr>
                        <a:t>10</a:t>
                      </a:r>
                      <a:r>
                        <a:rPr lang="zh-CN" altLang="en-US" sz="2400" dirty="0" smtClean="0">
                          <a:latin typeface="+mn-ea"/>
                          <a:ea typeface="+mn-ea"/>
                        </a:rPr>
                        <a:t>学分</a:t>
                      </a:r>
                      <a:endParaRPr lang="zh-CN" altLang="en-US" sz="2400" dirty="0">
                        <a:latin typeface="+mn-ea"/>
                        <a:ea typeface="+mn-ea"/>
                      </a:endParaRPr>
                    </a:p>
                  </a:txBody>
                  <a:tcPr/>
                </a:tc>
                <a:tc vMerge="1">
                  <a:txBody>
                    <a:bodyPr/>
                    <a:lstStyle/>
                    <a:p>
                      <a:endParaRPr lang="zh-CN"/>
                    </a:p>
                  </a:txBody>
                  <a:tcPr/>
                </a:tc>
                <a:extLst>
                  <a:ext uri="{0D108BD9-81ED-4DB2-BD59-A6C34878D82A}">
                    <a16:rowId xmlns:a16="http://schemas.microsoft.com/office/drawing/2014/main" val="10002"/>
                  </a:ext>
                </a:extLst>
              </a:tr>
              <a:tr h="370840">
                <a:tc>
                  <a:txBody>
                    <a:bodyPr/>
                    <a:lstStyle/>
                    <a:p>
                      <a:pPr algn="ctr"/>
                      <a:r>
                        <a:rPr lang="zh-CN" altLang="en-US" sz="2400" dirty="0" smtClean="0">
                          <a:latin typeface="+mn-ea"/>
                          <a:ea typeface="+mn-ea"/>
                        </a:rPr>
                        <a:t>夏季学期</a:t>
                      </a:r>
                      <a:endParaRPr lang="zh-CN" altLang="en-US" sz="2400" dirty="0">
                        <a:latin typeface="+mn-ea"/>
                        <a:ea typeface="+mn-ea"/>
                      </a:endParaRPr>
                    </a:p>
                  </a:txBody>
                  <a:tcPr/>
                </a:tc>
                <a:tc>
                  <a:txBody>
                    <a:bodyPr/>
                    <a:lstStyle/>
                    <a:p>
                      <a:pPr algn="ctr"/>
                      <a:r>
                        <a:rPr lang="zh-CN" altLang="en-US" sz="2400" dirty="0" smtClean="0">
                          <a:latin typeface="+mn-ea"/>
                          <a:ea typeface="+mn-ea"/>
                        </a:rPr>
                        <a:t>不低于</a:t>
                      </a:r>
                      <a:r>
                        <a:rPr lang="en-US" altLang="zh-CN" sz="2400" dirty="0" smtClean="0">
                          <a:latin typeface="+mn-ea"/>
                          <a:ea typeface="+mn-ea"/>
                        </a:rPr>
                        <a:t>2</a:t>
                      </a:r>
                      <a:r>
                        <a:rPr lang="zh-CN" altLang="en-US" sz="2400" dirty="0" smtClean="0">
                          <a:latin typeface="+mn-ea"/>
                          <a:ea typeface="+mn-ea"/>
                        </a:rPr>
                        <a:t>学分</a:t>
                      </a:r>
                      <a:endParaRPr lang="zh-CN" altLang="en-US" sz="2400" dirty="0">
                        <a:latin typeface="+mn-ea"/>
                        <a:ea typeface="+mn-ea"/>
                      </a:endParaRPr>
                    </a:p>
                  </a:txBody>
                  <a:tcPr/>
                </a:tc>
                <a:tc>
                  <a:txBody>
                    <a:bodyPr/>
                    <a:lstStyle/>
                    <a:p>
                      <a:pPr algn="ctr"/>
                      <a:r>
                        <a:rPr lang="zh-CN" altLang="en-US" sz="2400" dirty="0" smtClean="0">
                          <a:latin typeface="+mn-ea"/>
                          <a:ea typeface="+mn-ea"/>
                        </a:rPr>
                        <a:t>一般只开设非学位课</a:t>
                      </a:r>
                      <a:endParaRPr lang="zh-CN" altLang="en-US" sz="2400" b="1" dirty="0">
                        <a:latin typeface="+mn-ea"/>
                        <a:ea typeface="+mn-ea"/>
                      </a:endParaRPr>
                    </a:p>
                  </a:txBody>
                  <a:tcPr/>
                </a:tc>
                <a:extLst>
                  <a:ext uri="{0D108BD9-81ED-4DB2-BD59-A6C34878D82A}">
                    <a16:rowId xmlns:a16="http://schemas.microsoft.com/office/drawing/2014/main" val="10003"/>
                  </a:ext>
                </a:extLst>
              </a:tr>
            </a:tbl>
          </a:graphicData>
        </a:graphic>
      </p:graphicFrame>
      <p:sp>
        <p:nvSpPr>
          <p:cNvPr id="6" name="泪滴形 5"/>
          <p:cNvSpPr/>
          <p:nvPr/>
        </p:nvSpPr>
        <p:spPr>
          <a:xfrm>
            <a:off x="1395671" y="4377069"/>
            <a:ext cx="6477501" cy="1614653"/>
          </a:xfrm>
          <a:prstGeom prst="teardrop">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zh-CN" altLang="en-US" sz="2400" b="1" dirty="0">
                <a:latin typeface="华文楷体" panose="02010600040101010101" pitchFamily="2" charset="-122"/>
                <a:ea typeface="华文楷体" panose="02010600040101010101" pitchFamily="2" charset="-122"/>
              </a:rPr>
              <a:t>请根据自身情况，合理分配每学期的选课学分，避免出现选课过多，</a:t>
            </a:r>
            <a:r>
              <a:rPr lang="zh-CN" altLang="en-US" sz="2400" b="1" dirty="0">
                <a:solidFill>
                  <a:srgbClr val="FF0000"/>
                </a:solidFill>
                <a:latin typeface="华文楷体" panose="02010600040101010101" pitchFamily="2" charset="-122"/>
                <a:ea typeface="华文楷体" panose="02010600040101010101" pitchFamily="2" charset="-122"/>
              </a:rPr>
              <a:t>课程不及格</a:t>
            </a:r>
            <a:r>
              <a:rPr lang="zh-CN" altLang="en-US" sz="2400" b="1" dirty="0">
                <a:latin typeface="华文楷体" panose="02010600040101010101" pitchFamily="2" charset="-122"/>
                <a:ea typeface="华文楷体" panose="02010600040101010101" pitchFamily="2" charset="-122"/>
              </a:rPr>
              <a:t>情况出现。</a:t>
            </a:r>
          </a:p>
        </p:txBody>
      </p:sp>
      <p:pic>
        <p:nvPicPr>
          <p:cNvPr id="7" name="图片 6" descr="KUQI.gif"/>
          <p:cNvPicPr>
            <a:picLocks noChangeAspect="1"/>
          </p:cNvPicPr>
          <p:nvPr/>
        </p:nvPicPr>
        <p:blipFill>
          <a:blip r:embed="rId2" cstate="print"/>
          <a:srcRect/>
          <a:stretch>
            <a:fillRect/>
          </a:stretch>
        </p:blipFill>
        <p:spPr bwMode="auto">
          <a:xfrm>
            <a:off x="8070523" y="3996571"/>
            <a:ext cx="190500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公共必修课</a:t>
            </a:r>
            <a:endParaRPr lang="zh-CN" altLang="en-US" dirty="0"/>
          </a:p>
        </p:txBody>
      </p:sp>
      <p:graphicFrame>
        <p:nvGraphicFramePr>
          <p:cNvPr id="4" name="表格 3"/>
          <p:cNvGraphicFramePr>
            <a:graphicFrameLocks noGrp="1"/>
          </p:cNvGraphicFramePr>
          <p:nvPr/>
        </p:nvGraphicFramePr>
        <p:xfrm>
          <a:off x="433137" y="1331296"/>
          <a:ext cx="11321717" cy="5241120"/>
        </p:xfrm>
        <a:graphic>
          <a:graphicData uri="http://schemas.openxmlformats.org/drawingml/2006/table">
            <a:tbl>
              <a:tblPr firstRow="1" bandRow="1">
                <a:effectLst/>
                <a:tableStyleId>{7DF18680-E054-41AD-8BC1-D1AEF772440D}</a:tableStyleId>
              </a:tblPr>
              <a:tblGrid>
                <a:gridCol w="3811811">
                  <a:extLst>
                    <a:ext uri="{9D8B030D-6E8A-4147-A177-3AD203B41FA5}">
                      <a16:colId xmlns:a16="http://schemas.microsoft.com/office/drawing/2014/main" val="20000"/>
                    </a:ext>
                  </a:extLst>
                </a:gridCol>
                <a:gridCol w="2160504">
                  <a:extLst>
                    <a:ext uri="{9D8B030D-6E8A-4147-A177-3AD203B41FA5}">
                      <a16:colId xmlns:a16="http://schemas.microsoft.com/office/drawing/2014/main" val="20001"/>
                    </a:ext>
                  </a:extLst>
                </a:gridCol>
                <a:gridCol w="1812116">
                  <a:extLst>
                    <a:ext uri="{9D8B030D-6E8A-4147-A177-3AD203B41FA5}">
                      <a16:colId xmlns:a16="http://schemas.microsoft.com/office/drawing/2014/main" val="20002"/>
                    </a:ext>
                  </a:extLst>
                </a:gridCol>
                <a:gridCol w="2040991">
                  <a:extLst>
                    <a:ext uri="{9D8B030D-6E8A-4147-A177-3AD203B41FA5}">
                      <a16:colId xmlns:a16="http://schemas.microsoft.com/office/drawing/2014/main" val="20003"/>
                    </a:ext>
                  </a:extLst>
                </a:gridCol>
                <a:gridCol w="1496295">
                  <a:extLst>
                    <a:ext uri="{9D8B030D-6E8A-4147-A177-3AD203B41FA5}">
                      <a16:colId xmlns:a16="http://schemas.microsoft.com/office/drawing/2014/main" val="20004"/>
                    </a:ext>
                  </a:extLst>
                </a:gridCol>
              </a:tblGrid>
              <a:tr h="601550">
                <a:tc>
                  <a:txBody>
                    <a:bodyPr/>
                    <a:lstStyle/>
                    <a:p>
                      <a:pPr algn="ctr"/>
                      <a:r>
                        <a:rPr lang="zh-CN" altLang="en-US" sz="1800" b="1" dirty="0" smtClean="0">
                          <a:latin typeface="+mn-ea"/>
                          <a:ea typeface="+mn-ea"/>
                        </a:rPr>
                        <a:t>课程名称</a:t>
                      </a:r>
                      <a:endParaRPr lang="zh-CN" altLang="en-US" sz="18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zh-CN" altLang="en-US" sz="1800" b="1" dirty="0" smtClean="0">
                          <a:latin typeface="+mn-ea"/>
                          <a:ea typeface="+mn-ea"/>
                        </a:rPr>
                        <a:t>开课单位</a:t>
                      </a:r>
                      <a:endParaRPr lang="zh-CN" altLang="en-US" sz="18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zh-CN" altLang="en-US" sz="1800" b="1" dirty="0" smtClean="0">
                          <a:latin typeface="+mn-ea"/>
                          <a:ea typeface="+mn-ea"/>
                        </a:rPr>
                        <a:t>修读范围</a:t>
                      </a:r>
                      <a:endParaRPr lang="zh-CN" altLang="en-US" sz="18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zh-CN" altLang="en-US" sz="1800" b="1" dirty="0" smtClean="0">
                          <a:latin typeface="+mn-ea"/>
                          <a:ea typeface="+mn-ea"/>
                        </a:rPr>
                        <a:t>开课学期</a:t>
                      </a:r>
                      <a:endParaRPr lang="zh-CN" altLang="en-US" sz="18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tc>
                  <a:txBody>
                    <a:bodyPr/>
                    <a:lstStyle/>
                    <a:p>
                      <a:pPr algn="ctr"/>
                      <a:r>
                        <a:rPr lang="zh-CN" altLang="en-US" sz="1800" b="1" dirty="0" smtClean="0">
                          <a:latin typeface="+mn-ea"/>
                          <a:ea typeface="+mn-ea"/>
                        </a:rPr>
                        <a:t>备注</a:t>
                      </a:r>
                      <a:endParaRPr lang="zh-CN" altLang="en-US" sz="1800"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444398">
                <a:tc>
                  <a:txBody>
                    <a:bodyPr/>
                    <a:lstStyle/>
                    <a:p>
                      <a:pPr algn="ctr"/>
                      <a:r>
                        <a:rPr lang="zh-CN" altLang="en-US" sz="1800" b="0" dirty="0" smtClean="0">
                          <a:latin typeface="+mn-ea"/>
                          <a:ea typeface="+mn-ea"/>
                        </a:rPr>
                        <a:t>中国特色社会主义理论与实践研究</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rowSpan="2">
                  <a:txBody>
                    <a:bodyPr/>
                    <a:lstStyle/>
                    <a:p>
                      <a:pPr algn="ctr"/>
                      <a:r>
                        <a:rPr lang="zh-CN" altLang="en-US" sz="1800" b="0" dirty="0" smtClean="0">
                          <a:latin typeface="+mn-ea"/>
                          <a:ea typeface="+mn-ea"/>
                        </a:rPr>
                        <a:t>马克思主义学院</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rowSpan="5">
                  <a:txBody>
                    <a:bodyPr/>
                    <a:lstStyle/>
                    <a:p>
                      <a:pPr algn="ctr"/>
                      <a:r>
                        <a:rPr lang="zh-CN" altLang="en-US" sz="1800" b="0" dirty="0" smtClean="0">
                          <a:latin typeface="+mn-ea"/>
                          <a:ea typeface="+mn-ea"/>
                        </a:rPr>
                        <a:t>硕士</a:t>
                      </a:r>
                      <a:endParaRPr lang="en-US" altLang="zh-CN" sz="1800" b="0" dirty="0" smtClean="0">
                        <a:latin typeface="+mn-ea"/>
                        <a:ea typeface="+mn-ea"/>
                      </a:endParaRPr>
                    </a:p>
                    <a:p>
                      <a:pPr algn="ctr"/>
                      <a:r>
                        <a:rPr lang="zh-CN" altLang="en-US" sz="1800" b="0" dirty="0" smtClean="0">
                          <a:latin typeface="+mn-ea"/>
                          <a:ea typeface="+mn-ea"/>
                        </a:rPr>
                        <a:t>硕博</a:t>
                      </a:r>
                      <a:endParaRPr lang="en-US" altLang="zh-CN" sz="1800" b="0" dirty="0" smtClean="0">
                        <a:latin typeface="+mn-ea"/>
                        <a:ea typeface="+mn-ea"/>
                      </a:endParaRPr>
                    </a:p>
                    <a:p>
                      <a:pPr algn="ctr"/>
                      <a:r>
                        <a:rPr lang="zh-CN" altLang="en-US" sz="1800" b="0" dirty="0" smtClean="0">
                          <a:latin typeface="+mn-ea"/>
                          <a:ea typeface="+mn-ea"/>
                        </a:rPr>
                        <a:t>直博</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a:txBody>
                    <a:bodyPr/>
                    <a:lstStyle/>
                    <a:p>
                      <a:pPr algn="ctr"/>
                      <a:r>
                        <a:rPr lang="zh-CN" altLang="en-US" sz="1800" b="0" dirty="0" smtClean="0">
                          <a:latin typeface="+mn-ea"/>
                          <a:ea typeface="+mn-ea"/>
                        </a:rPr>
                        <a:t>秋季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rowSpan="11">
                  <a:txBody>
                    <a:bodyPr/>
                    <a:lstStyle/>
                    <a:p>
                      <a:pPr algn="ctr"/>
                      <a:r>
                        <a:rPr lang="zh-CN" altLang="en-US" sz="1800" b="0" dirty="0" smtClean="0">
                          <a:latin typeface="+mn-ea"/>
                          <a:ea typeface="+mn-ea"/>
                        </a:rPr>
                        <a:t>分班课程、根据要求选课。</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extLst>
                  <a:ext uri="{0D108BD9-81ED-4DB2-BD59-A6C34878D82A}">
                    <a16:rowId xmlns:a16="http://schemas.microsoft.com/office/drawing/2014/main" val="10001"/>
                  </a:ext>
                </a:extLst>
              </a:tr>
              <a:tr h="269137">
                <a:tc>
                  <a:txBody>
                    <a:bodyPr/>
                    <a:lstStyle/>
                    <a:p>
                      <a:pPr algn="ctr"/>
                      <a:r>
                        <a:rPr lang="zh-CN" altLang="en-US" sz="1800" b="0" dirty="0" smtClean="0">
                          <a:latin typeface="+mn-ea"/>
                          <a:ea typeface="+mn-ea"/>
                        </a:rPr>
                        <a:t>自然辩证法概论</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xBody>
                    <a:bodyPr/>
                    <a:lstStyle/>
                    <a:p>
                      <a:endParaRPr lang="zh-CN"/>
                    </a:p>
                  </a:txBody>
                  <a:tcPr anchor="ctr"/>
                </a:tc>
                <a:tc rowSpan="2">
                  <a:txBody>
                    <a:bodyPr/>
                    <a:lstStyle/>
                    <a:p>
                      <a:pPr algn="ctr"/>
                      <a:r>
                        <a:rPr lang="zh-CN" altLang="en-US" sz="1800" b="0" dirty="0" smtClean="0">
                          <a:latin typeface="+mn-ea"/>
                          <a:ea typeface="+mn-ea"/>
                        </a:rPr>
                        <a:t>春季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13467">
                <a:tc rowSpan="2">
                  <a:txBody>
                    <a:bodyPr/>
                    <a:lstStyle/>
                    <a:p>
                      <a:pPr algn="ctr"/>
                      <a:r>
                        <a:rPr lang="zh-CN" altLang="en-US" sz="1800" b="0" dirty="0" smtClean="0">
                          <a:latin typeface="+mn-ea"/>
                          <a:ea typeface="+mn-ea"/>
                        </a:rPr>
                        <a:t>学术道德与学术写作规范</a:t>
                      </a:r>
                      <a:r>
                        <a:rPr lang="en-US" altLang="zh-CN" sz="1800" b="0" dirty="0" smtClean="0">
                          <a:latin typeface="+mn-ea"/>
                          <a:ea typeface="+mn-ea"/>
                        </a:rPr>
                        <a:t>-</a:t>
                      </a:r>
                      <a:r>
                        <a:rPr lang="zh-CN" altLang="en-US" sz="1800" b="0" dirty="0" smtClean="0">
                          <a:latin typeface="+mn-ea"/>
                          <a:ea typeface="+mn-ea"/>
                        </a:rPr>
                        <a:t>通论</a:t>
                      </a:r>
                      <a:endParaRPr lang="en-US" altLang="zh-CN" sz="1800" b="0" dirty="0" smtClean="0">
                        <a:latin typeface="+mn-ea"/>
                        <a:ea typeface="+mn-ea"/>
                      </a:endParaRPr>
                    </a:p>
                    <a:p>
                      <a:pPr algn="ctr"/>
                      <a:r>
                        <a:rPr lang="zh-CN" altLang="en-US" sz="1800" b="0" dirty="0" smtClean="0">
                          <a:latin typeface="+mn-ea"/>
                          <a:ea typeface="+mn-ea"/>
                        </a:rPr>
                        <a:t>学术道德与学术写作规范</a:t>
                      </a:r>
                      <a:r>
                        <a:rPr lang="en-US" altLang="zh-CN" sz="1800" b="0" dirty="0" smtClean="0">
                          <a:latin typeface="+mn-ea"/>
                          <a:ea typeface="+mn-ea"/>
                        </a:rPr>
                        <a:t>-</a:t>
                      </a:r>
                      <a:r>
                        <a:rPr lang="zh-CN" altLang="en-US" sz="1800" b="0" dirty="0" smtClean="0">
                          <a:latin typeface="+mn-ea"/>
                          <a:ea typeface="+mn-ea"/>
                        </a:rPr>
                        <a:t>分论</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rowSpan="2">
                  <a:txBody>
                    <a:bodyPr/>
                    <a:lstStyle/>
                    <a:p>
                      <a:pPr algn="ctr"/>
                      <a:r>
                        <a:rPr lang="zh-CN" altLang="en-US" sz="1800" b="0" dirty="0" smtClean="0">
                          <a:latin typeface="+mn-ea"/>
                          <a:ea typeface="+mn-ea"/>
                        </a:rPr>
                        <a:t>公管学院</a:t>
                      </a:r>
                      <a:endParaRPr lang="en-US" altLang="zh-CN" sz="1800" b="0" dirty="0" smtClean="0">
                        <a:latin typeface="+mn-ea"/>
                        <a:ea typeface="+mn-ea"/>
                      </a:endParaRPr>
                    </a:p>
                    <a:p>
                      <a:pPr algn="ctr"/>
                      <a:r>
                        <a:rPr lang="zh-CN" altLang="en-US" sz="1800" b="0" dirty="0" smtClean="0">
                          <a:latin typeface="+mn-ea"/>
                          <a:ea typeface="+mn-ea"/>
                        </a:rPr>
                        <a:t>本院系</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635889">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秋季、春季</a:t>
                      </a:r>
                      <a:endParaRPr lang="en-US" altLang="zh-CN" sz="1800" b="0" dirty="0" smtClean="0">
                        <a:latin typeface="+mn-ea"/>
                        <a:ea typeface="+mn-ea"/>
                      </a:endParaRPr>
                    </a:p>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以本院系安排为准</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tc vMerge="1">
                  <a:txBody>
                    <a:bodyPr/>
                    <a:lstStyle/>
                    <a:p>
                      <a:endParaRPr lang="zh-CN"/>
                    </a:p>
                  </a:txBody>
                  <a:tcPr/>
                </a:tc>
                <a:extLst>
                  <a:ext uri="{0D108BD9-81ED-4DB2-BD59-A6C34878D82A}">
                    <a16:rowId xmlns:a16="http://schemas.microsoft.com/office/drawing/2014/main" val="10004"/>
                  </a:ext>
                </a:extLst>
              </a:tr>
              <a:tr h="386217">
                <a:tc>
                  <a:txBody>
                    <a:bodyPr/>
                    <a:lstStyle/>
                    <a:p>
                      <a:pPr algn="ctr"/>
                      <a:r>
                        <a:rPr lang="zh-CN" altLang="en-US" sz="1800" b="0" dirty="0" smtClean="0">
                          <a:latin typeface="+mn-ea"/>
                          <a:ea typeface="+mn-ea"/>
                        </a:rPr>
                        <a:t>硕士学位英语</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外语系</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秋季、春季</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tc vMerge="1">
                  <a:txBody>
                    <a:bodyPr/>
                    <a:lstStyle/>
                    <a:p>
                      <a:endParaRPr lang="zh-CN"/>
                    </a:p>
                  </a:txBody>
                  <a:tcPr/>
                </a:tc>
                <a:extLst>
                  <a:ext uri="{0D108BD9-81ED-4DB2-BD59-A6C34878D82A}">
                    <a16:rowId xmlns:a16="http://schemas.microsoft.com/office/drawing/2014/main" val="10005"/>
                  </a:ext>
                </a:extLst>
              </a:tr>
              <a:tr h="355238">
                <a:tc rowSpan="2">
                  <a:txBody>
                    <a:bodyPr/>
                    <a:lstStyle/>
                    <a:p>
                      <a:pPr algn="ctr"/>
                      <a:r>
                        <a:rPr lang="zh-CN" altLang="en-US" sz="1800" b="0" dirty="0" smtClean="0">
                          <a:latin typeface="+mn-ea"/>
                          <a:ea typeface="+mn-ea"/>
                        </a:rPr>
                        <a:t>中国马克思主义与当代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rowSpan="2">
                  <a:txBody>
                    <a:bodyPr/>
                    <a:lstStyle/>
                    <a:p>
                      <a:pPr algn="ctr"/>
                      <a:r>
                        <a:rPr lang="zh-CN" altLang="en-US" sz="1800" b="0" dirty="0" smtClean="0">
                          <a:latin typeface="+mn-ea"/>
                          <a:ea typeface="+mn-ea"/>
                        </a:rPr>
                        <a:t>马克思主义学院</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rowSpan="3">
                  <a:txBody>
                    <a:bodyPr/>
                    <a:lstStyle/>
                    <a:p>
                      <a:pPr algn="ctr"/>
                      <a:r>
                        <a:rPr lang="zh-CN" altLang="en-US" sz="1800" b="0" dirty="0" smtClean="0">
                          <a:latin typeface="+mn-ea"/>
                          <a:ea typeface="+mn-ea"/>
                        </a:rPr>
                        <a:t>硕博</a:t>
                      </a:r>
                      <a:endParaRPr lang="en-US" altLang="zh-CN" sz="1800" b="0" dirty="0" smtClean="0">
                        <a:latin typeface="+mn-ea"/>
                        <a:ea typeface="+mn-ea"/>
                      </a:endParaRPr>
                    </a:p>
                    <a:p>
                      <a:pPr algn="ctr"/>
                      <a:r>
                        <a:rPr lang="zh-CN" altLang="en-US" sz="1800" b="0" dirty="0" smtClean="0">
                          <a:latin typeface="+mn-ea"/>
                          <a:ea typeface="+mn-ea"/>
                        </a:rPr>
                        <a:t>直博</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CBAD"/>
                    </a:solidFill>
                  </a:tcPr>
                </a:tc>
                <a:tc>
                  <a:txBody>
                    <a:bodyPr/>
                    <a:lstStyle/>
                    <a:p>
                      <a:pPr algn="ctr"/>
                      <a:r>
                        <a:rPr lang="zh-CN" altLang="en-US" sz="1800" b="0" dirty="0" smtClean="0">
                          <a:latin typeface="+mn-ea"/>
                          <a:ea typeface="+mn-ea"/>
                        </a:rPr>
                        <a:t>秋季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29197">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40000"/>
                        <a:lumOff val="60000"/>
                      </a:schemeClr>
                    </a:solidFill>
                  </a:tcPr>
                </a:tc>
                <a:tc vMerge="1">
                  <a:txBody>
                    <a:bodyPr/>
                    <a:lstStyle/>
                    <a:p>
                      <a:endParaRPr lang="zh-CN"/>
                    </a:p>
                  </a:txBody>
                  <a:tcPr anchor="ctr"/>
                </a:tc>
                <a:tc rowSpan="2">
                  <a:txBody>
                    <a:bodyPr/>
                    <a:lstStyle/>
                    <a:p>
                      <a:pPr algn="ctr"/>
                      <a:r>
                        <a:rPr lang="zh-CN" altLang="en-US" sz="1800" b="0" dirty="0" smtClean="0">
                          <a:latin typeface="+mn-ea"/>
                          <a:ea typeface="+mn-ea"/>
                        </a:rPr>
                        <a:t>秋季、春季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15905">
                <a:tc>
                  <a:txBody>
                    <a:bodyPr/>
                    <a:lstStyle/>
                    <a:p>
                      <a:pPr algn="ctr"/>
                      <a:r>
                        <a:rPr lang="zh-CN" altLang="en-US" sz="1800" b="0" dirty="0" smtClean="0">
                          <a:latin typeface="+mn-ea"/>
                          <a:ea typeface="+mn-ea"/>
                        </a:rPr>
                        <a:t>博士学位英语</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外语系</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8"/>
                  </a:ext>
                </a:extLst>
              </a:tr>
              <a:tr h="491731">
                <a:tc>
                  <a:txBody>
                    <a:bodyPr/>
                    <a:lstStyle/>
                    <a:p>
                      <a:pPr algn="ctr"/>
                      <a:r>
                        <a:rPr lang="zh-CN" altLang="en-US" sz="1800" b="0" dirty="0" smtClean="0">
                          <a:latin typeface="+mn-ea"/>
                          <a:ea typeface="+mn-ea"/>
                        </a:rPr>
                        <a:t>专业英语</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院（系）</a:t>
                      </a:r>
                      <a:r>
                        <a:rPr lang="en-US" altLang="zh-CN" sz="1800" b="0" dirty="0" smtClean="0">
                          <a:latin typeface="+mn-ea"/>
                          <a:ea typeface="+mn-ea"/>
                        </a:rPr>
                        <a:t>/</a:t>
                      </a:r>
                      <a:r>
                        <a:rPr lang="zh-CN" altLang="en-US" sz="1800" b="0" dirty="0" smtClean="0">
                          <a:latin typeface="+mn-ea"/>
                          <a:ea typeface="+mn-ea"/>
                        </a:rPr>
                        <a:t>外语系</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rowSpan="4">
                  <a:txBody>
                    <a:bodyPr/>
                    <a:lstStyle/>
                    <a:p>
                      <a:pPr algn="just"/>
                      <a:r>
                        <a:rPr lang="zh-CN" altLang="en-US" sz="1800" b="0" dirty="0" smtClean="0">
                          <a:latin typeface="+mn-ea"/>
                          <a:ea typeface="+mn-ea"/>
                        </a:rPr>
                        <a:t>专硕（工硕必修，其它类型的专业硕士参照培养方案确定是否修读）</a:t>
                      </a:r>
                      <a:endParaRPr lang="zh-CN" altLang="en-US" sz="1800" b="0" dirty="0">
                        <a:latin typeface="+mn-ea"/>
                        <a:ea typeface="+mn-ea"/>
                      </a:endParaRPr>
                    </a:p>
                  </a:txBody>
                  <a:tcPr marL="180000" marR="180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a:txBody>
                    <a:bodyPr/>
                    <a:lstStyle/>
                    <a:p>
                      <a:pPr algn="ctr"/>
                      <a:r>
                        <a:rPr lang="zh-CN" altLang="en-US" sz="1800" b="0" dirty="0" smtClean="0">
                          <a:latin typeface="+mn-ea"/>
                          <a:ea typeface="+mn-ea"/>
                        </a:rPr>
                        <a:t>春季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vMerge="1">
                  <a:txBody>
                    <a:bodyPr/>
                    <a:lstStyle/>
                    <a:p>
                      <a:endParaRPr lang="zh-CN"/>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410115">
                <a:tc>
                  <a:txBody>
                    <a:bodyPr/>
                    <a:lstStyle/>
                    <a:p>
                      <a:pPr algn="ctr"/>
                      <a:r>
                        <a:rPr lang="zh-CN" altLang="en-US" sz="1800" b="0" dirty="0" smtClean="0">
                          <a:latin typeface="+mn-ea"/>
                          <a:ea typeface="+mn-ea"/>
                        </a:rPr>
                        <a:t>知识产权</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tc>
                  <a:txBody>
                    <a:bodyPr/>
                    <a:lstStyle/>
                    <a:p>
                      <a:pPr algn="ctr"/>
                      <a:r>
                        <a:rPr lang="zh-CN" altLang="en-US" sz="1800" b="0" dirty="0" smtClean="0">
                          <a:latin typeface="+mn-ea"/>
                          <a:ea typeface="+mn-ea"/>
                        </a:rPr>
                        <a:t>公管学院</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秋季、春季</a:t>
                      </a:r>
                      <a:endParaRPr lang="en-US" altLang="zh-CN" sz="1800" b="0" dirty="0" smtClean="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tc vMerge="1">
                  <a:txBody>
                    <a:bodyPr/>
                    <a:lstStyle/>
                    <a:p>
                      <a:endParaRPr lang="zh-CN"/>
                    </a:p>
                  </a:txBody>
                  <a:tcPr/>
                </a:tc>
                <a:extLst>
                  <a:ext uri="{0D108BD9-81ED-4DB2-BD59-A6C34878D82A}">
                    <a16:rowId xmlns:a16="http://schemas.microsoft.com/office/drawing/2014/main" val="10010"/>
                  </a:ext>
                </a:extLst>
              </a:tr>
              <a:tr h="390723">
                <a:tc>
                  <a:txBody>
                    <a:bodyPr/>
                    <a:lstStyle/>
                    <a:p>
                      <a:pPr algn="ctr"/>
                      <a:r>
                        <a:rPr lang="zh-CN" altLang="en-US" sz="1800" b="0" dirty="0" smtClean="0">
                          <a:solidFill>
                            <a:schemeClr val="tx1"/>
                          </a:solidFill>
                          <a:latin typeface="+mn-ea"/>
                          <a:ea typeface="+mn-ea"/>
                        </a:rPr>
                        <a:t>工程伦理</a:t>
                      </a:r>
                      <a:endParaRPr lang="zh-CN" altLang="en-US" sz="18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a:txBody>
                    <a:bodyPr/>
                    <a:lstStyle/>
                    <a:p>
                      <a:pPr algn="ctr"/>
                      <a:r>
                        <a:rPr lang="zh-CN" altLang="en-US" sz="1800" b="0" dirty="0" smtClean="0">
                          <a:solidFill>
                            <a:schemeClr val="tx1"/>
                          </a:solidFill>
                          <a:latin typeface="+mn-ea"/>
                          <a:ea typeface="+mn-ea"/>
                        </a:rPr>
                        <a:t>工程学院</a:t>
                      </a:r>
                      <a:endParaRPr lang="zh-CN" altLang="en-US" sz="18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vMerge="1">
                  <a:txBody>
                    <a:bodyPr/>
                    <a:lstStyle/>
                    <a:p>
                      <a:endParaRPr lang="zh-CN"/>
                    </a:p>
                  </a:txBody>
                  <a:tcPr/>
                </a:tc>
                <a:tc>
                  <a:txBody>
                    <a:bodyPr/>
                    <a:lstStyle/>
                    <a:p>
                      <a:pPr algn="ctr"/>
                      <a:r>
                        <a:rPr lang="zh-CN" altLang="en-US" sz="1800" b="0" dirty="0" smtClean="0">
                          <a:latin typeface="+mn-ea"/>
                          <a:ea typeface="+mn-ea"/>
                        </a:rPr>
                        <a:t>秋季、春季</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tc vMerge="1">
                  <a:txBody>
                    <a:bodyPr/>
                    <a:lstStyle/>
                    <a:p>
                      <a:endParaRPr lang="zh-CN"/>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extLst>
                  <a:ext uri="{0D108BD9-81ED-4DB2-BD59-A6C34878D82A}">
                    <a16:rowId xmlns:a16="http://schemas.microsoft.com/office/drawing/2014/main" val="10011"/>
                  </a:ext>
                </a:extLst>
              </a:tr>
              <a:tr h="386217">
                <a:tc>
                  <a:txBody>
                    <a:bodyPr/>
                    <a:lstStyle/>
                    <a:p>
                      <a:pPr algn="ctr"/>
                      <a:r>
                        <a:rPr lang="zh-CN" altLang="en-US" sz="1800" b="0" dirty="0" smtClean="0">
                          <a:latin typeface="+mn-ea"/>
                          <a:ea typeface="+mn-ea"/>
                        </a:rPr>
                        <a:t>信息检索</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tc>
                  <a:txBody>
                    <a:bodyPr/>
                    <a:lstStyle/>
                    <a:p>
                      <a:pPr algn="ctr"/>
                      <a:r>
                        <a:rPr lang="zh-CN" altLang="en-US" sz="1800" b="0" dirty="0" smtClean="0">
                          <a:latin typeface="+mn-ea"/>
                          <a:ea typeface="+mn-ea"/>
                        </a:rPr>
                        <a:t>经管学院</a:t>
                      </a:r>
                      <a:endParaRPr lang="zh-CN" altLang="en-US" sz="1800"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tc vMerge="1">
                  <a:txBody>
                    <a:bodyPr/>
                    <a:lstStyle/>
                    <a:p>
                      <a:endParaRPr lang="zh-CN"/>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0" dirty="0" smtClean="0">
                          <a:latin typeface="+mn-ea"/>
                          <a:ea typeface="+mn-ea"/>
                        </a:rPr>
                        <a:t>秋季、春季</a:t>
                      </a:r>
                      <a:endParaRPr lang="zh-CN" altLang="en-US" sz="1800"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tc>
                  <a:txBody>
                    <a:bodyPr/>
                    <a:lstStyle/>
                    <a:p>
                      <a:endParaRPr lang="zh-CN" altLang="en-US"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24491"/>
            <a:ext cx="10796337" cy="1258888"/>
          </a:xfrm>
        </p:spPr>
        <p:txBody>
          <a:bodyPr>
            <a:normAutofit fontScale="90000"/>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学术道德与学术写作规范说明</a:t>
            </a:r>
            <a:endParaRPr lang="zh-CN" altLang="en-US" dirty="0"/>
          </a:p>
        </p:txBody>
      </p:sp>
      <p:graphicFrame>
        <p:nvGraphicFramePr>
          <p:cNvPr id="4" name="表格 3"/>
          <p:cNvGraphicFramePr>
            <a:graphicFrameLocks noGrp="1"/>
          </p:cNvGraphicFramePr>
          <p:nvPr/>
        </p:nvGraphicFramePr>
        <p:xfrm>
          <a:off x="681286" y="1390114"/>
          <a:ext cx="10784807" cy="5126299"/>
        </p:xfrm>
        <a:graphic>
          <a:graphicData uri="http://schemas.openxmlformats.org/drawingml/2006/table">
            <a:tbl>
              <a:tblPr firstRow="1" bandRow="1">
                <a:tableStyleId>{5C22544A-7EE6-4342-B048-85BDC9FD1C3A}</a:tableStyleId>
              </a:tblPr>
              <a:tblGrid>
                <a:gridCol w="1456366">
                  <a:extLst>
                    <a:ext uri="{9D8B030D-6E8A-4147-A177-3AD203B41FA5}">
                      <a16:colId xmlns:a16="http://schemas.microsoft.com/office/drawing/2014/main" val="20000"/>
                    </a:ext>
                  </a:extLst>
                </a:gridCol>
                <a:gridCol w="9328441">
                  <a:extLst>
                    <a:ext uri="{9D8B030D-6E8A-4147-A177-3AD203B41FA5}">
                      <a16:colId xmlns:a16="http://schemas.microsoft.com/office/drawing/2014/main" val="20001"/>
                    </a:ext>
                  </a:extLst>
                </a:gridCol>
              </a:tblGrid>
              <a:tr h="802763">
                <a:tc>
                  <a:txBody>
                    <a:bodyPr/>
                    <a:lstStyle/>
                    <a:p>
                      <a:pPr algn="ctr"/>
                      <a:r>
                        <a:rPr lang="zh-CN" altLang="en-US" dirty="0" smtClean="0"/>
                        <a:t>面向对象</a:t>
                      </a:r>
                      <a:endParaRPr lang="zh-CN" altLang="en-US"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l"/>
                      <a:r>
                        <a:rPr lang="zh-CN" altLang="en-US" sz="1800" dirty="0" smtClean="0"/>
                        <a:t>作为公共必修学位课面向所有研究生开设。</a:t>
                      </a:r>
                      <a:endParaRPr lang="zh-CN" altLang="en-US"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1983019">
                <a:tc>
                  <a:txBody>
                    <a:bodyPr/>
                    <a:lstStyle/>
                    <a:p>
                      <a:pPr algn="ctr"/>
                      <a:r>
                        <a:rPr lang="zh-CN" altLang="en-US" dirty="0" smtClean="0"/>
                        <a:t>课程介绍</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ts val="2800"/>
                        </a:lnSpc>
                        <a:buFont typeface="Wingdings" panose="05000000000000000000" pitchFamily="2" charset="2"/>
                        <a:buChar char="Ø"/>
                      </a:pPr>
                      <a:r>
                        <a:rPr lang="zh-CN" altLang="zh-CN" sz="1800" kern="1200" dirty="0" smtClean="0"/>
                        <a:t>本课程教学内容分为通论和分论两部分，各</a:t>
                      </a:r>
                      <a:r>
                        <a:rPr lang="en-US" altLang="zh-CN" sz="1800" kern="1200" dirty="0" smtClean="0"/>
                        <a:t>10</a:t>
                      </a:r>
                      <a:r>
                        <a:rPr lang="zh-CN" altLang="zh-CN" sz="1800" kern="1200" dirty="0" smtClean="0"/>
                        <a:t>学时，共</a:t>
                      </a:r>
                      <a:r>
                        <a:rPr lang="en-US" altLang="zh-CN" sz="1800" kern="1200" dirty="0" smtClean="0"/>
                        <a:t>20</a:t>
                      </a:r>
                      <a:r>
                        <a:rPr lang="zh-CN" altLang="zh-CN" sz="1800" kern="1200" dirty="0" smtClean="0"/>
                        <a:t>学时</a:t>
                      </a:r>
                      <a:r>
                        <a:rPr lang="zh-CN" altLang="en-US" sz="1800" kern="1200" dirty="0" smtClean="0"/>
                        <a:t>。</a:t>
                      </a:r>
                      <a:endParaRPr lang="en-US" altLang="zh-CN" sz="1800" kern="1200" dirty="0" smtClean="0"/>
                    </a:p>
                    <a:p>
                      <a:pPr>
                        <a:lnSpc>
                          <a:spcPts val="2800"/>
                        </a:lnSpc>
                        <a:buFont typeface="Wingdings" panose="05000000000000000000" pitchFamily="2" charset="2"/>
                        <a:buChar char="Ø"/>
                      </a:pPr>
                      <a:r>
                        <a:rPr lang="zh-CN" altLang="zh-CN" sz="1800" kern="1200" dirty="0" smtClean="0"/>
                        <a:t>通论部分</a:t>
                      </a:r>
                      <a:r>
                        <a:rPr lang="zh-CN" altLang="en-US" sz="1800" kern="1200" dirty="0" smtClean="0"/>
                        <a:t>由公共政策与管理学院组织，</a:t>
                      </a:r>
                      <a:r>
                        <a:rPr lang="zh-CN" altLang="zh-CN" sz="1800" kern="1200" dirty="0" smtClean="0"/>
                        <a:t>教学形式为案例教学和讨论相结合。主要对科研诚信、学术道德、科研道德研究行为及学术规范的概念进行讲解</a:t>
                      </a:r>
                      <a:r>
                        <a:rPr lang="zh-CN" altLang="en-US" sz="1800" kern="1200" dirty="0" smtClean="0"/>
                        <a:t>。</a:t>
                      </a:r>
                      <a:endParaRPr lang="en-US" altLang="zh-CN" sz="1800" kern="1200" dirty="0" smtClean="0"/>
                    </a:p>
                    <a:p>
                      <a:pPr>
                        <a:lnSpc>
                          <a:spcPts val="2800"/>
                        </a:lnSpc>
                        <a:buFont typeface="Wingdings" panose="05000000000000000000" pitchFamily="2" charset="2"/>
                        <a:buChar char="Ø"/>
                      </a:pPr>
                      <a:r>
                        <a:rPr lang="zh-CN" altLang="zh-CN" sz="1800" kern="1200" dirty="0" smtClean="0"/>
                        <a:t>分论部分的教学根据不同学科的规范特点和要求，要求学生熟悉本学科的学术规范和学术写作规范，按照教学大纲的框架由学院自行组织。</a:t>
                      </a:r>
                      <a:endParaRPr lang="en-US" altLang="zh-CN" sz="1800" b="0" kern="1200" dirty="0" smtClean="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2DEEF"/>
                    </a:solidFill>
                  </a:tcPr>
                </a:tc>
                <a:extLst>
                  <a:ext uri="{0D108BD9-81ED-4DB2-BD59-A6C34878D82A}">
                    <a16:rowId xmlns:a16="http://schemas.microsoft.com/office/drawing/2014/main" val="10001"/>
                  </a:ext>
                </a:extLst>
              </a:tr>
              <a:tr h="954449">
                <a:tc>
                  <a:txBody>
                    <a:bodyPr/>
                    <a:lstStyle/>
                    <a:p>
                      <a:pPr algn="ctr"/>
                      <a:r>
                        <a:rPr lang="zh-CN" altLang="en-US" dirty="0" smtClean="0"/>
                        <a:t>选课规则</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ts val="2800"/>
                        </a:lnSpc>
                      </a:pPr>
                      <a:r>
                        <a:rPr lang="zh-CN" altLang="en-US" sz="1800" kern="1200" dirty="0" smtClean="0"/>
                        <a:t>要求通论和分论各选择</a:t>
                      </a:r>
                      <a:r>
                        <a:rPr lang="en-US" altLang="zh-CN" sz="1800" kern="1200" dirty="0" smtClean="0"/>
                        <a:t>1</a:t>
                      </a:r>
                      <a:r>
                        <a:rPr lang="zh-CN" altLang="en-US" sz="1800" kern="1200" dirty="0" smtClean="0"/>
                        <a:t>个班级修读，通论从秋季和春季学期公管学院开设的通论班级中选择</a:t>
                      </a:r>
                      <a:r>
                        <a:rPr lang="en-US" altLang="zh-CN" sz="1800" kern="1200" dirty="0" smtClean="0"/>
                        <a:t>1</a:t>
                      </a:r>
                      <a:r>
                        <a:rPr lang="zh-CN" altLang="en-US" sz="1800" kern="1200" dirty="0" smtClean="0"/>
                        <a:t>个，分论从本院系开设的分论班级中选择</a:t>
                      </a:r>
                      <a:r>
                        <a:rPr lang="en-US" altLang="zh-CN" sz="1800" kern="1200" dirty="0" smtClean="0"/>
                        <a:t>1</a:t>
                      </a:r>
                      <a:r>
                        <a:rPr lang="zh-CN" altLang="en-US" sz="1800" kern="1200" dirty="0" smtClean="0"/>
                        <a:t>个，可以在不同学期修读通论和分论。</a:t>
                      </a:r>
                      <a:endParaRPr lang="zh-CN" altLang="en-US" sz="18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AEFF7"/>
                    </a:solidFill>
                  </a:tcPr>
                </a:tc>
                <a:extLst>
                  <a:ext uri="{0D108BD9-81ED-4DB2-BD59-A6C34878D82A}">
                    <a16:rowId xmlns:a16="http://schemas.microsoft.com/office/drawing/2014/main" val="10002"/>
                  </a:ext>
                </a:extLst>
              </a:tr>
              <a:tr h="1386068">
                <a:tc>
                  <a:txBody>
                    <a:bodyPr/>
                    <a:lstStyle/>
                    <a:p>
                      <a:pPr algn="ctr"/>
                      <a:r>
                        <a:rPr lang="zh-CN" altLang="en-US" dirty="0" smtClean="0"/>
                        <a:t>计分规则</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algn="l" defTabSz="914400" rtl="0" eaLnBrk="1" latinLnBrk="0" hangingPunct="1">
                        <a:lnSpc>
                          <a:spcPts val="2800"/>
                        </a:lnSpc>
                      </a:pPr>
                      <a:r>
                        <a:rPr lang="zh-CN" altLang="zh-CN" sz="1800" kern="1200" dirty="0" smtClean="0"/>
                        <a:t>通论和分论</a:t>
                      </a:r>
                      <a:r>
                        <a:rPr lang="zh-CN" altLang="en-US" sz="1800" kern="1200" dirty="0" smtClean="0"/>
                        <a:t>分别按百分制记录成绩，</a:t>
                      </a:r>
                      <a:r>
                        <a:rPr lang="zh-CN" altLang="zh-CN" sz="1800" kern="1200" dirty="0" smtClean="0"/>
                        <a:t>两部分成绩各占</a:t>
                      </a:r>
                      <a:r>
                        <a:rPr lang="zh-CN" altLang="en-US" sz="1800" kern="1200" dirty="0" smtClean="0"/>
                        <a:t>总成绩的</a:t>
                      </a:r>
                      <a:r>
                        <a:rPr lang="en-US" altLang="zh-CN" sz="1800" kern="1200" dirty="0" smtClean="0"/>
                        <a:t>50%；</a:t>
                      </a:r>
                      <a:r>
                        <a:rPr lang="zh-CN" altLang="en-US" sz="1800" kern="1200" dirty="0" smtClean="0"/>
                        <a:t>通论和分分论成绩均达到</a:t>
                      </a:r>
                      <a:r>
                        <a:rPr lang="en-US" altLang="zh-CN" sz="1800" kern="1200" dirty="0" smtClean="0"/>
                        <a:t>60</a:t>
                      </a:r>
                      <a:r>
                        <a:rPr lang="zh-CN" altLang="en-US" sz="1800" kern="1200" dirty="0" smtClean="0"/>
                        <a:t>分及以上，课程</a:t>
                      </a:r>
                      <a:r>
                        <a:rPr lang="zh-CN" altLang="zh-CN" sz="1800" kern="1200" dirty="0" smtClean="0"/>
                        <a:t>方可获得学</a:t>
                      </a:r>
                      <a:r>
                        <a:rPr lang="zh-CN" altLang="en-US" sz="1800" kern="1200" dirty="0" smtClean="0"/>
                        <a:t>分；</a:t>
                      </a:r>
                      <a:endParaRPr lang="en-US" altLang="zh-CN" sz="1800" kern="1200" dirty="0" smtClean="0"/>
                    </a:p>
                    <a:p>
                      <a:pPr marL="0" algn="l" defTabSz="914400" rtl="0" eaLnBrk="1" latinLnBrk="0" hangingPunct="1">
                        <a:lnSpc>
                          <a:spcPts val="2800"/>
                        </a:lnSpc>
                      </a:pPr>
                      <a:r>
                        <a:rPr lang="zh-CN" altLang="en-US" sz="1800" kern="1200" dirty="0" smtClean="0"/>
                        <a:t>未达到</a:t>
                      </a:r>
                      <a:r>
                        <a:rPr lang="en-US" altLang="zh-CN" sz="1800" kern="1200" dirty="0" smtClean="0"/>
                        <a:t>60</a:t>
                      </a:r>
                      <a:r>
                        <a:rPr lang="zh-CN" altLang="en-US" sz="1800" kern="1200" dirty="0" smtClean="0"/>
                        <a:t>分的分论和通论须重修。</a:t>
                      </a:r>
                      <a:endParaRPr lang="zh-CN" altLang="en-US" sz="1800" b="0" kern="1200" dirty="0">
                        <a:solidFill>
                          <a:schemeClr val="tx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b="1" dirty="0" smtClean="0">
                <a:effectLst>
                  <a:outerShdw blurRad="38100" dist="38100" dir="2700000" algn="tl">
                    <a:srgbClr val="C0C0C0"/>
                  </a:outerShdw>
                </a:effectLst>
              </a:rPr>
              <a:t>三、选课说明 </a:t>
            </a:r>
            <a:r>
              <a:rPr lang="en-US" altLang="zh-CN" sz="4800" b="1" dirty="0" smtClean="0">
                <a:effectLst>
                  <a:outerShdw blurRad="38100" dist="38100" dir="2700000" algn="tl">
                    <a:srgbClr val="C0C0C0"/>
                  </a:outerShdw>
                </a:effectLst>
              </a:rPr>
              <a:t>--- </a:t>
            </a:r>
            <a:r>
              <a:rPr lang="zh-CN" altLang="en-US" b="1" dirty="0" smtClean="0">
                <a:effectLst>
                  <a:outerShdw blurRad="38100" dist="38100" dir="2700000" algn="tl">
                    <a:srgbClr val="C0C0C0"/>
                  </a:outerShdw>
                </a:effectLst>
              </a:rPr>
              <a:t>硕士学位英语免修认定</a:t>
            </a:r>
            <a:endParaRPr lang="zh-CN" altLang="en-US" dirty="0"/>
          </a:p>
        </p:txBody>
      </p:sp>
      <p:graphicFrame>
        <p:nvGraphicFramePr>
          <p:cNvPr id="5" name="Group 28"/>
          <p:cNvGraphicFramePr>
            <a:graphicFrameLocks noGrp="1"/>
          </p:cNvGraphicFramePr>
          <p:nvPr>
            <p:ph idx="1"/>
            <p:custDataLst>
              <p:tags r:id="rId1"/>
            </p:custDataLst>
          </p:nvPr>
        </p:nvGraphicFramePr>
        <p:xfrm>
          <a:off x="825500" y="1306867"/>
          <a:ext cx="10528300" cy="5165725"/>
        </p:xfrm>
        <a:graphic>
          <a:graphicData uri="http://schemas.openxmlformats.org/drawingml/2006/table">
            <a:tbl>
              <a:tblPr firstRow="1" bandRow="1">
                <a:tableStyleId>{93296810-A885-4BE3-A3E7-6D5BEEA58F35}</a:tableStyleId>
              </a:tblPr>
              <a:tblGrid>
                <a:gridCol w="2065655">
                  <a:extLst>
                    <a:ext uri="{9D8B030D-6E8A-4147-A177-3AD203B41FA5}">
                      <a16:colId xmlns:a16="http://schemas.microsoft.com/office/drawing/2014/main" val="20000"/>
                    </a:ext>
                  </a:extLst>
                </a:gridCol>
                <a:gridCol w="8462645">
                  <a:extLst>
                    <a:ext uri="{9D8B030D-6E8A-4147-A177-3AD203B41FA5}">
                      <a16:colId xmlns:a16="http://schemas.microsoft.com/office/drawing/2014/main" val="20001"/>
                    </a:ext>
                  </a:extLst>
                </a:gridCol>
              </a:tblGrid>
              <a:tr h="705485">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dirty="0" smtClean="0"/>
                        <a:t>面向对象</a:t>
                      </a:r>
                      <a:endParaRPr kumimoji="0" lang="zh-CN" altLang="en-US" sz="1800" b="0" i="0" u="none" strike="noStrike" cap="none" normalizeH="0" baseline="0" dirty="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0" marR="0" lvl="0" indent="0" algn="l" defTabSz="914400" rtl="0" eaLnBrk="0" fontAlgn="base" hangingPunct="0">
                        <a:lnSpc>
                          <a:spcPct val="100000"/>
                        </a:lnSpc>
                        <a:spcBef>
                          <a:spcPct val="0"/>
                        </a:spcBef>
                        <a:spcAft>
                          <a:spcPts val="600"/>
                        </a:spcAft>
                        <a:buClrTx/>
                        <a:buSzTx/>
                        <a:buFontTx/>
                        <a:buNone/>
                      </a:pPr>
                      <a:r>
                        <a:rPr lang="en-US" altLang="zh-CN" dirty="0" smtClean="0"/>
                        <a:t>2020</a:t>
                      </a:r>
                      <a:r>
                        <a:rPr lang="zh-CN" altLang="en-US" dirty="0" smtClean="0"/>
                        <a:t>级全体统招全日制硕士生、直博生，以及参加</a:t>
                      </a:r>
                      <a:r>
                        <a:rPr lang="en-US" altLang="zh-CN" dirty="0" smtClean="0"/>
                        <a:t>2020-2021</a:t>
                      </a:r>
                      <a:r>
                        <a:rPr lang="zh-CN" altLang="en-US" dirty="0" smtClean="0"/>
                        <a:t>学年集中教学且未获得硕士学位英语成绩的非</a:t>
                      </a:r>
                      <a:r>
                        <a:rPr lang="en-US" altLang="zh-CN" dirty="0" smtClean="0"/>
                        <a:t>2020</a:t>
                      </a:r>
                      <a:r>
                        <a:rPr lang="zh-CN" altLang="en-US" dirty="0" smtClean="0"/>
                        <a:t>级硕士生、直博生</a:t>
                      </a:r>
                      <a:r>
                        <a:rPr kumimoji="1" lang="zh-CN" altLang="en-US" sz="1800" u="none" strike="noStrike" cap="none" normalizeH="0" baseline="0" dirty="0" smtClean="0">
                          <a:ln>
                            <a:noFill/>
                          </a:ln>
                          <a:effectLst/>
                        </a:rPr>
                        <a:t>。</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24409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1800" kern="1200" dirty="0" smtClean="0">
                          <a:solidFill>
                            <a:schemeClr val="dk1"/>
                          </a:solidFill>
                          <a:latin typeface="+mn-lt"/>
                          <a:ea typeface="+mn-ea"/>
                          <a:cs typeface="+mn-cs"/>
                        </a:rPr>
                        <a:t>免修免考</a:t>
                      </a:r>
                      <a:endParaRPr kumimoji="0" lang="zh-CN" altLang="en-US" sz="1800" b="0" i="0" u="none" strike="noStrike" cap="none" normalizeH="0" baseline="0" dirty="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r>
                        <a:rPr lang="zh-CN" altLang="en-US" sz="1400" kern="1200" dirty="0" smtClean="0">
                          <a:solidFill>
                            <a:schemeClr val="dk1"/>
                          </a:solidFill>
                          <a:latin typeface="+mn-ea"/>
                          <a:cs typeface="+mn-ea"/>
                        </a:rPr>
                        <a:t>申请者符合下列条件之一，经审核获准免修免考认定后，成绩记为</a:t>
                      </a:r>
                      <a:r>
                        <a:rPr lang="en-US" sz="1400" kern="1200" dirty="0" smtClean="0">
                          <a:solidFill>
                            <a:schemeClr val="dk1"/>
                          </a:solidFill>
                          <a:latin typeface="+mn-ea"/>
                          <a:cs typeface="+mn-ea"/>
                        </a:rPr>
                        <a:t>85</a:t>
                      </a:r>
                      <a:r>
                        <a:rPr lang="zh-CN" altLang="en-US" sz="1400" kern="1200" dirty="0" smtClean="0">
                          <a:solidFill>
                            <a:schemeClr val="dk1"/>
                          </a:solidFill>
                          <a:latin typeface="+mn-ea"/>
                          <a:cs typeface="+mn-ea"/>
                        </a:rPr>
                        <a:t>分，直接获得硕士学位英语学分。</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1</a:t>
                      </a:r>
                      <a:r>
                        <a:rPr lang="zh-CN" altLang="en-US" sz="1400" kern="1200" dirty="0" smtClean="0">
                          <a:solidFill>
                            <a:schemeClr val="dk1"/>
                          </a:solidFill>
                          <a:latin typeface="+mn-ea"/>
                          <a:cs typeface="+mn-ea"/>
                        </a:rPr>
                        <a:t>）中国科学院大学硕士研究生入学英语（一）成绩</a:t>
                      </a:r>
                      <a:r>
                        <a:rPr lang="en-US" sz="1400" kern="1200" dirty="0" smtClean="0">
                          <a:solidFill>
                            <a:schemeClr val="dk1"/>
                          </a:solidFill>
                          <a:latin typeface="+mn-ea"/>
                          <a:cs typeface="+mn-ea"/>
                        </a:rPr>
                        <a:t>65</a:t>
                      </a:r>
                      <a:r>
                        <a:rPr lang="zh-CN" altLang="en-US" sz="1400" kern="1200" dirty="0" smtClean="0">
                          <a:solidFill>
                            <a:schemeClr val="dk1"/>
                          </a:solidFill>
                          <a:latin typeface="+mn-ea"/>
                          <a:cs typeface="+mn-ea"/>
                        </a:rPr>
                        <a:t>分（含）以上；</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2</a:t>
                      </a:r>
                      <a:r>
                        <a:rPr lang="zh-CN" altLang="en-US" sz="1400" kern="1200" dirty="0" smtClean="0">
                          <a:solidFill>
                            <a:schemeClr val="dk1"/>
                          </a:solidFill>
                          <a:latin typeface="+mn-ea"/>
                          <a:cs typeface="+mn-ea"/>
                        </a:rPr>
                        <a:t>）中国科学院大学硕士研究生入学英语（二）成绩</a:t>
                      </a:r>
                      <a:r>
                        <a:rPr lang="en-US" sz="1400" kern="1200" dirty="0" smtClean="0">
                          <a:solidFill>
                            <a:schemeClr val="dk1"/>
                          </a:solidFill>
                          <a:latin typeface="+mn-ea"/>
                          <a:cs typeface="+mn-ea"/>
                        </a:rPr>
                        <a:t>70</a:t>
                      </a:r>
                      <a:r>
                        <a:rPr lang="zh-CN" altLang="en-US" sz="1400" kern="1200" dirty="0" smtClean="0">
                          <a:solidFill>
                            <a:schemeClr val="dk1"/>
                          </a:solidFill>
                          <a:latin typeface="+mn-ea"/>
                          <a:cs typeface="+mn-ea"/>
                        </a:rPr>
                        <a:t>分（含）以上；</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）全国大学英语六级考试（</a:t>
                      </a:r>
                      <a:r>
                        <a:rPr lang="en-US" sz="1400" kern="1200" dirty="0" smtClean="0">
                          <a:solidFill>
                            <a:schemeClr val="dk1"/>
                          </a:solidFill>
                          <a:latin typeface="+mn-ea"/>
                          <a:cs typeface="+mn-ea"/>
                        </a:rPr>
                        <a:t>CET</a:t>
                      </a:r>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550</a:t>
                      </a:r>
                      <a:r>
                        <a:rPr lang="zh-CN" altLang="en-US" sz="1400" kern="1200" dirty="0" smtClean="0">
                          <a:solidFill>
                            <a:schemeClr val="dk1"/>
                          </a:solidFill>
                          <a:latin typeface="+mn-ea"/>
                          <a:cs typeface="+mn-ea"/>
                        </a:rPr>
                        <a:t>分（含）以上，有效期</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）雅思考试（</a:t>
                      </a:r>
                      <a:r>
                        <a:rPr lang="en-US" sz="1400" kern="1200" dirty="0" smtClean="0">
                          <a:solidFill>
                            <a:schemeClr val="dk1"/>
                          </a:solidFill>
                          <a:latin typeface="+mn-ea"/>
                          <a:cs typeface="+mn-ea"/>
                        </a:rPr>
                        <a:t>IELTS</a:t>
                      </a:r>
                      <a:r>
                        <a:rPr lang="zh-CN" altLang="en-US" sz="1400" kern="1200" dirty="0" smtClean="0">
                          <a:solidFill>
                            <a:schemeClr val="dk1"/>
                          </a:solidFill>
                          <a:latin typeface="+mn-ea"/>
                          <a:cs typeface="+mn-ea"/>
                        </a:rPr>
                        <a:t>）成绩</a:t>
                      </a:r>
                      <a:r>
                        <a:rPr lang="en-US" sz="1400" kern="1200" dirty="0" smtClean="0">
                          <a:solidFill>
                            <a:schemeClr val="dk1"/>
                          </a:solidFill>
                          <a:latin typeface="+mn-ea"/>
                          <a:cs typeface="+mn-ea"/>
                        </a:rPr>
                        <a:t>6.5</a:t>
                      </a:r>
                      <a:r>
                        <a:rPr lang="zh-CN" altLang="en-US" sz="1400" kern="1200" dirty="0" smtClean="0">
                          <a:solidFill>
                            <a:schemeClr val="dk1"/>
                          </a:solidFill>
                          <a:latin typeface="+mn-ea"/>
                          <a:cs typeface="+mn-ea"/>
                        </a:rPr>
                        <a:t>分（含）以上，有效期</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5</a:t>
                      </a:r>
                      <a:r>
                        <a:rPr lang="zh-CN" altLang="en-US" sz="1400" kern="1200" dirty="0" smtClean="0">
                          <a:solidFill>
                            <a:schemeClr val="dk1"/>
                          </a:solidFill>
                          <a:latin typeface="+mn-ea"/>
                          <a:cs typeface="+mn-ea"/>
                        </a:rPr>
                        <a:t>）托福考试（</a:t>
                      </a:r>
                      <a:r>
                        <a:rPr lang="en-US" sz="1400" kern="1200" dirty="0" smtClean="0">
                          <a:solidFill>
                            <a:schemeClr val="dk1"/>
                          </a:solidFill>
                          <a:latin typeface="+mn-ea"/>
                          <a:cs typeface="+mn-ea"/>
                        </a:rPr>
                        <a:t>TOEFL</a:t>
                      </a:r>
                      <a:r>
                        <a:rPr lang="zh-CN" altLang="en-US" sz="1400" kern="1200" dirty="0" smtClean="0">
                          <a:solidFill>
                            <a:schemeClr val="dk1"/>
                          </a:solidFill>
                          <a:latin typeface="+mn-ea"/>
                          <a:cs typeface="+mn-ea"/>
                        </a:rPr>
                        <a:t>）成绩</a:t>
                      </a:r>
                      <a:r>
                        <a:rPr lang="en-US" sz="1400" kern="1200" dirty="0" smtClean="0">
                          <a:solidFill>
                            <a:schemeClr val="dk1"/>
                          </a:solidFill>
                          <a:latin typeface="+mn-ea"/>
                          <a:cs typeface="+mn-ea"/>
                        </a:rPr>
                        <a:t>90</a:t>
                      </a:r>
                      <a:r>
                        <a:rPr lang="zh-CN" altLang="en-US" sz="1400" kern="1200" dirty="0" smtClean="0">
                          <a:solidFill>
                            <a:schemeClr val="dk1"/>
                          </a:solidFill>
                          <a:latin typeface="+mn-ea"/>
                          <a:cs typeface="+mn-ea"/>
                        </a:rPr>
                        <a:t>分（含）以上，有效期</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6</a:t>
                      </a:r>
                      <a:r>
                        <a:rPr lang="zh-CN" altLang="en-US" sz="1400" kern="1200" dirty="0" smtClean="0">
                          <a:solidFill>
                            <a:schemeClr val="dk1"/>
                          </a:solidFill>
                          <a:latin typeface="+mn-ea"/>
                          <a:cs typeface="+mn-ea"/>
                        </a:rPr>
                        <a:t>）美国研究生入学考试（</a:t>
                      </a:r>
                      <a:r>
                        <a:rPr lang="en-US" sz="1400" kern="1200" dirty="0" smtClean="0">
                          <a:solidFill>
                            <a:schemeClr val="dk1"/>
                          </a:solidFill>
                          <a:latin typeface="+mn-ea"/>
                          <a:cs typeface="+mn-ea"/>
                        </a:rPr>
                        <a:t>GRE</a:t>
                      </a:r>
                      <a:r>
                        <a:rPr lang="zh-CN" altLang="en-US" sz="1400" kern="1200" dirty="0" smtClean="0">
                          <a:solidFill>
                            <a:schemeClr val="dk1"/>
                          </a:solidFill>
                          <a:latin typeface="+mn-ea"/>
                          <a:cs typeface="+mn-ea"/>
                        </a:rPr>
                        <a:t>）成绩</a:t>
                      </a:r>
                      <a:r>
                        <a:rPr lang="en-US" sz="1400" kern="1200" dirty="0" smtClean="0">
                          <a:solidFill>
                            <a:schemeClr val="dk1"/>
                          </a:solidFill>
                          <a:latin typeface="+mn-ea"/>
                          <a:cs typeface="+mn-ea"/>
                        </a:rPr>
                        <a:t>310</a:t>
                      </a:r>
                      <a:r>
                        <a:rPr lang="zh-CN" altLang="en-US" sz="1400" kern="1200" dirty="0" smtClean="0">
                          <a:solidFill>
                            <a:schemeClr val="dk1"/>
                          </a:solidFill>
                          <a:latin typeface="+mn-ea"/>
                          <a:cs typeface="+mn-ea"/>
                        </a:rPr>
                        <a:t>分（含）以上，有效期</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7</a:t>
                      </a:r>
                      <a:r>
                        <a:rPr lang="zh-CN" altLang="en-US" sz="1400" kern="1200" dirty="0" smtClean="0">
                          <a:solidFill>
                            <a:schemeClr val="dk1"/>
                          </a:solidFill>
                          <a:latin typeface="+mn-ea"/>
                          <a:cs typeface="+mn-ea"/>
                        </a:rPr>
                        <a:t>）全国英语专业四级考试（</a:t>
                      </a:r>
                      <a:r>
                        <a:rPr lang="en-US" sz="1400" kern="1200" dirty="0" smtClean="0">
                          <a:solidFill>
                            <a:schemeClr val="dk1"/>
                          </a:solidFill>
                          <a:latin typeface="+mn-ea"/>
                          <a:cs typeface="+mn-ea"/>
                        </a:rPr>
                        <a:t>TEM-4</a:t>
                      </a:r>
                      <a:r>
                        <a:rPr lang="zh-CN" altLang="en-US" sz="1400" kern="1200" dirty="0" smtClean="0">
                          <a:solidFill>
                            <a:schemeClr val="dk1"/>
                          </a:solidFill>
                          <a:latin typeface="+mn-ea"/>
                          <a:cs typeface="+mn-ea"/>
                        </a:rPr>
                        <a:t>）成绩合格，有效期</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8</a:t>
                      </a:r>
                      <a:r>
                        <a:rPr lang="zh-CN" altLang="en-US" sz="1400" kern="1200" dirty="0" smtClean="0">
                          <a:solidFill>
                            <a:schemeClr val="dk1"/>
                          </a:solidFill>
                          <a:latin typeface="+mn-ea"/>
                          <a:cs typeface="+mn-ea"/>
                        </a:rPr>
                        <a:t>）全国英语专业八级考试（</a:t>
                      </a:r>
                      <a:r>
                        <a:rPr lang="en-US" sz="1400" kern="1200" dirty="0" smtClean="0">
                          <a:solidFill>
                            <a:schemeClr val="dk1"/>
                          </a:solidFill>
                          <a:latin typeface="+mn-ea"/>
                          <a:cs typeface="+mn-ea"/>
                        </a:rPr>
                        <a:t>TEM-8</a:t>
                      </a:r>
                      <a:r>
                        <a:rPr lang="zh-CN" altLang="en-US" sz="1400" kern="1200" dirty="0" smtClean="0">
                          <a:solidFill>
                            <a:schemeClr val="dk1"/>
                          </a:solidFill>
                          <a:latin typeface="+mn-ea"/>
                          <a:cs typeface="+mn-ea"/>
                        </a:rPr>
                        <a:t>）成绩合格，有效期</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9</a:t>
                      </a:r>
                      <a:r>
                        <a:rPr lang="zh-CN" altLang="en-US" sz="1400" kern="1200" dirty="0" smtClean="0">
                          <a:solidFill>
                            <a:schemeClr val="dk1"/>
                          </a:solidFill>
                          <a:latin typeface="+mn-ea"/>
                          <a:cs typeface="+mn-ea"/>
                        </a:rPr>
                        <a:t>）全国外语水平考试（</a:t>
                      </a:r>
                      <a:r>
                        <a:rPr lang="en-US" sz="1400" kern="1200" dirty="0" smtClean="0">
                          <a:solidFill>
                            <a:schemeClr val="dk1"/>
                          </a:solidFill>
                          <a:latin typeface="+mn-ea"/>
                          <a:cs typeface="+mn-ea"/>
                        </a:rPr>
                        <a:t>WSK:PETS5</a:t>
                      </a:r>
                      <a:r>
                        <a:rPr lang="zh-CN" altLang="en-US" sz="1400" kern="1200" dirty="0" smtClean="0">
                          <a:solidFill>
                            <a:schemeClr val="dk1"/>
                          </a:solidFill>
                          <a:latin typeface="+mn-ea"/>
                          <a:cs typeface="+mn-ea"/>
                        </a:rPr>
                        <a:t>）成绩合格，有效期</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年。</a:t>
                      </a: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extLst>
                  <a:ext uri="{0D108BD9-81ED-4DB2-BD59-A6C34878D82A}">
                    <a16:rowId xmlns:a16="http://schemas.microsoft.com/office/drawing/2014/main" val="10001"/>
                  </a:ext>
                </a:extLst>
              </a:tr>
              <a:tr h="20193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lang="zh-CN" altLang="en-US" sz="1800" kern="1200" dirty="0" smtClean="0">
                          <a:solidFill>
                            <a:schemeClr val="dk1"/>
                          </a:solidFill>
                          <a:latin typeface="+mn-lt"/>
                          <a:ea typeface="+mn-ea"/>
                          <a:cs typeface="+mn-cs"/>
                        </a:rPr>
                        <a:t>慕课学习</a:t>
                      </a:r>
                      <a:endParaRPr kumimoji="0" lang="zh-CN" altLang="en-US" sz="1800" b="0" i="0" u="none" strike="noStrike" cap="none" normalizeH="0" baseline="0" dirty="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r>
                        <a:rPr lang="zh-CN" altLang="en-US" sz="1400" kern="1200" dirty="0" smtClean="0">
                          <a:solidFill>
                            <a:schemeClr val="dk1"/>
                          </a:solidFill>
                          <a:latin typeface="+mn-ea"/>
                          <a:cs typeface="+mn-ea"/>
                        </a:rPr>
                        <a:t>申请者符合下列条件之一，经审核获准慕课学习资格后，无需参加线下课程学习，但必须在春季学期参加线上慕课学习，</a:t>
                      </a:r>
                      <a:r>
                        <a:rPr lang="en-US" sz="1400" kern="1200" dirty="0" smtClean="0">
                          <a:solidFill>
                            <a:schemeClr val="dk1"/>
                          </a:solidFill>
                          <a:latin typeface="+mn-ea"/>
                          <a:cs typeface="+mn-ea"/>
                        </a:rPr>
                        <a:t>20</a:t>
                      </a:r>
                      <a:r>
                        <a:rPr lang="zh-CN" altLang="en-US" sz="1400" kern="1200" dirty="0" smtClean="0">
                          <a:solidFill>
                            <a:schemeClr val="dk1"/>
                          </a:solidFill>
                          <a:latin typeface="+mn-ea"/>
                          <a:cs typeface="+mn-ea"/>
                        </a:rPr>
                        <a:t>学时（</a:t>
                      </a:r>
                      <a:r>
                        <a:rPr lang="en-US" sz="1400" kern="1200" dirty="0" smtClean="0">
                          <a:solidFill>
                            <a:schemeClr val="dk1"/>
                          </a:solidFill>
                          <a:latin typeface="+mn-ea"/>
                          <a:cs typeface="+mn-ea"/>
                        </a:rPr>
                        <a:t>2</a:t>
                      </a:r>
                      <a:r>
                        <a:rPr lang="zh-CN" altLang="en-US" sz="1400" kern="1200" dirty="0" smtClean="0">
                          <a:solidFill>
                            <a:schemeClr val="dk1"/>
                          </a:solidFill>
                          <a:latin typeface="+mn-ea"/>
                          <a:cs typeface="+mn-ea"/>
                        </a:rPr>
                        <a:t>学时</a:t>
                      </a:r>
                      <a:r>
                        <a:rPr lang="en-US" sz="1400" kern="1200" dirty="0" smtClean="0">
                          <a:solidFill>
                            <a:schemeClr val="dk1"/>
                          </a:solidFill>
                          <a:latin typeface="+mn-ea"/>
                          <a:cs typeface="+mn-ea"/>
                        </a:rPr>
                        <a:t>/</a:t>
                      </a:r>
                      <a:r>
                        <a:rPr lang="zh-CN" altLang="en-US" sz="1400" kern="1200" dirty="0" smtClean="0">
                          <a:solidFill>
                            <a:schemeClr val="dk1"/>
                          </a:solidFill>
                          <a:latin typeface="+mn-ea"/>
                          <a:cs typeface="+mn-ea"/>
                        </a:rPr>
                        <a:t>周，共</a:t>
                      </a:r>
                      <a:r>
                        <a:rPr lang="en-US" sz="1400" kern="1200" dirty="0" smtClean="0">
                          <a:solidFill>
                            <a:schemeClr val="dk1"/>
                          </a:solidFill>
                          <a:latin typeface="+mn-ea"/>
                          <a:cs typeface="+mn-ea"/>
                        </a:rPr>
                        <a:t>10</a:t>
                      </a:r>
                      <a:r>
                        <a:rPr lang="zh-CN" altLang="en-US" sz="1400" kern="1200" dirty="0" smtClean="0">
                          <a:solidFill>
                            <a:schemeClr val="dk1"/>
                          </a:solidFill>
                          <a:latin typeface="+mn-ea"/>
                          <a:cs typeface="+mn-ea"/>
                        </a:rPr>
                        <a:t>周），方可获得硕士学位英语学分。硕士学位英语成绩根据参与免修免考认定的成绩和慕课学习情况综合评定。</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1</a:t>
                      </a:r>
                      <a:r>
                        <a:rPr lang="zh-CN" altLang="en-US" sz="1400" kern="1200" dirty="0" smtClean="0">
                          <a:solidFill>
                            <a:schemeClr val="dk1"/>
                          </a:solidFill>
                          <a:latin typeface="+mn-ea"/>
                          <a:cs typeface="+mn-ea"/>
                        </a:rPr>
                        <a:t>）中国科学院大学硕士研究生入学英语（一）成绩</a:t>
                      </a:r>
                      <a:r>
                        <a:rPr lang="en-US" sz="1400" kern="1200" dirty="0" smtClean="0">
                          <a:solidFill>
                            <a:schemeClr val="dk1"/>
                          </a:solidFill>
                          <a:latin typeface="+mn-ea"/>
                          <a:cs typeface="+mn-ea"/>
                        </a:rPr>
                        <a:t>60-64</a:t>
                      </a:r>
                      <a:r>
                        <a:rPr lang="zh-CN" altLang="en-US" sz="1400" kern="1200" dirty="0" smtClean="0">
                          <a:solidFill>
                            <a:schemeClr val="dk1"/>
                          </a:solidFill>
                          <a:latin typeface="+mn-ea"/>
                          <a:cs typeface="+mn-ea"/>
                        </a:rPr>
                        <a:t>分；</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2</a:t>
                      </a:r>
                      <a:r>
                        <a:rPr lang="zh-CN" altLang="en-US" sz="1400" kern="1200" dirty="0" smtClean="0">
                          <a:solidFill>
                            <a:schemeClr val="dk1"/>
                          </a:solidFill>
                          <a:latin typeface="+mn-ea"/>
                          <a:cs typeface="+mn-ea"/>
                        </a:rPr>
                        <a:t>）中国科学院大学硕士研究生入学英语（二）成绩</a:t>
                      </a:r>
                      <a:r>
                        <a:rPr lang="en-US" sz="1400" kern="1200" dirty="0" smtClean="0">
                          <a:solidFill>
                            <a:schemeClr val="dk1"/>
                          </a:solidFill>
                          <a:latin typeface="+mn-ea"/>
                          <a:cs typeface="+mn-ea"/>
                        </a:rPr>
                        <a:t>65-69</a:t>
                      </a:r>
                      <a:r>
                        <a:rPr lang="zh-CN" altLang="en-US" sz="1400" kern="1200" dirty="0" smtClean="0">
                          <a:solidFill>
                            <a:schemeClr val="dk1"/>
                          </a:solidFill>
                          <a:latin typeface="+mn-ea"/>
                          <a:cs typeface="+mn-ea"/>
                        </a:rPr>
                        <a:t>分；</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）全国大学英语六级考试（</a:t>
                      </a:r>
                      <a:r>
                        <a:rPr lang="en-US" sz="1400" kern="1200" dirty="0" smtClean="0">
                          <a:solidFill>
                            <a:schemeClr val="dk1"/>
                          </a:solidFill>
                          <a:latin typeface="+mn-ea"/>
                          <a:cs typeface="+mn-ea"/>
                        </a:rPr>
                        <a:t>CET</a:t>
                      </a:r>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470-549</a:t>
                      </a:r>
                      <a:r>
                        <a:rPr lang="zh-CN" altLang="en-US" sz="1400" kern="1200" dirty="0" smtClean="0">
                          <a:solidFill>
                            <a:schemeClr val="dk1"/>
                          </a:solidFill>
                          <a:latin typeface="+mn-ea"/>
                          <a:cs typeface="+mn-ea"/>
                        </a:rPr>
                        <a:t>分，有效期</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4</a:t>
                      </a:r>
                      <a:r>
                        <a:rPr lang="zh-CN" altLang="en-US" sz="1400" kern="1200" dirty="0" smtClean="0">
                          <a:solidFill>
                            <a:schemeClr val="dk1"/>
                          </a:solidFill>
                          <a:latin typeface="+mn-ea"/>
                          <a:cs typeface="+mn-ea"/>
                        </a:rPr>
                        <a:t>）雅思考试（</a:t>
                      </a:r>
                      <a:r>
                        <a:rPr lang="en-US" sz="1400" kern="1200" dirty="0" smtClean="0">
                          <a:solidFill>
                            <a:schemeClr val="dk1"/>
                          </a:solidFill>
                          <a:latin typeface="+mn-ea"/>
                          <a:cs typeface="+mn-ea"/>
                        </a:rPr>
                        <a:t>IELTS</a:t>
                      </a:r>
                      <a:r>
                        <a:rPr lang="zh-CN" altLang="en-US" sz="1400" kern="1200" dirty="0" smtClean="0">
                          <a:solidFill>
                            <a:schemeClr val="dk1"/>
                          </a:solidFill>
                          <a:latin typeface="+mn-ea"/>
                          <a:cs typeface="+mn-ea"/>
                        </a:rPr>
                        <a:t>）成绩</a:t>
                      </a:r>
                      <a:r>
                        <a:rPr lang="en-US" sz="1400" kern="1200" dirty="0" smtClean="0">
                          <a:solidFill>
                            <a:schemeClr val="dk1"/>
                          </a:solidFill>
                          <a:latin typeface="+mn-ea"/>
                          <a:cs typeface="+mn-ea"/>
                        </a:rPr>
                        <a:t>5-6</a:t>
                      </a:r>
                      <a:r>
                        <a:rPr lang="zh-CN" altLang="en-US" sz="1400" kern="1200" dirty="0" smtClean="0">
                          <a:solidFill>
                            <a:schemeClr val="dk1"/>
                          </a:solidFill>
                          <a:latin typeface="+mn-ea"/>
                          <a:cs typeface="+mn-ea"/>
                        </a:rPr>
                        <a:t>分，有效期</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5</a:t>
                      </a:r>
                      <a:r>
                        <a:rPr lang="zh-CN" altLang="en-US" sz="1400" kern="1200" dirty="0" smtClean="0">
                          <a:solidFill>
                            <a:schemeClr val="dk1"/>
                          </a:solidFill>
                          <a:latin typeface="+mn-ea"/>
                          <a:cs typeface="+mn-ea"/>
                        </a:rPr>
                        <a:t>）托福考试（</a:t>
                      </a:r>
                      <a:r>
                        <a:rPr lang="en-US" sz="1400" kern="1200" dirty="0" smtClean="0">
                          <a:solidFill>
                            <a:schemeClr val="dk1"/>
                          </a:solidFill>
                          <a:latin typeface="+mn-ea"/>
                          <a:cs typeface="+mn-ea"/>
                        </a:rPr>
                        <a:t>TOEFL</a:t>
                      </a:r>
                      <a:r>
                        <a:rPr lang="zh-CN" altLang="en-US" sz="1400" kern="1200" dirty="0" smtClean="0">
                          <a:solidFill>
                            <a:schemeClr val="dk1"/>
                          </a:solidFill>
                          <a:latin typeface="+mn-ea"/>
                          <a:cs typeface="+mn-ea"/>
                        </a:rPr>
                        <a:t>）成绩</a:t>
                      </a:r>
                      <a:r>
                        <a:rPr lang="en-US" sz="1400" kern="1200" dirty="0" smtClean="0">
                          <a:solidFill>
                            <a:schemeClr val="dk1"/>
                          </a:solidFill>
                          <a:latin typeface="+mn-ea"/>
                          <a:cs typeface="+mn-ea"/>
                        </a:rPr>
                        <a:t>80-89</a:t>
                      </a:r>
                      <a:r>
                        <a:rPr lang="zh-CN" altLang="en-US" sz="1400" kern="1200" dirty="0" smtClean="0">
                          <a:solidFill>
                            <a:schemeClr val="dk1"/>
                          </a:solidFill>
                          <a:latin typeface="+mn-ea"/>
                          <a:cs typeface="+mn-ea"/>
                        </a:rPr>
                        <a:t>分，有效期</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年；</a:t>
                      </a:r>
                    </a:p>
                    <a:p>
                      <a:r>
                        <a:rPr lang="zh-CN" altLang="en-US" sz="1400" kern="1200" dirty="0" smtClean="0">
                          <a:solidFill>
                            <a:schemeClr val="dk1"/>
                          </a:solidFill>
                          <a:latin typeface="+mn-ea"/>
                          <a:cs typeface="+mn-ea"/>
                        </a:rPr>
                        <a:t>（</a:t>
                      </a:r>
                      <a:r>
                        <a:rPr lang="en-US" sz="1400" kern="1200" dirty="0" smtClean="0">
                          <a:solidFill>
                            <a:schemeClr val="dk1"/>
                          </a:solidFill>
                          <a:latin typeface="+mn-ea"/>
                          <a:cs typeface="+mn-ea"/>
                        </a:rPr>
                        <a:t>6</a:t>
                      </a:r>
                      <a:r>
                        <a:rPr lang="zh-CN" altLang="en-US" sz="1400" kern="1200" dirty="0" smtClean="0">
                          <a:solidFill>
                            <a:schemeClr val="dk1"/>
                          </a:solidFill>
                          <a:latin typeface="+mn-ea"/>
                          <a:cs typeface="+mn-ea"/>
                        </a:rPr>
                        <a:t>）美国研究生入学考试（</a:t>
                      </a:r>
                      <a:r>
                        <a:rPr lang="en-US" sz="1400" kern="1200" dirty="0" smtClean="0">
                          <a:solidFill>
                            <a:schemeClr val="dk1"/>
                          </a:solidFill>
                          <a:latin typeface="+mn-ea"/>
                          <a:cs typeface="+mn-ea"/>
                        </a:rPr>
                        <a:t>GRE</a:t>
                      </a:r>
                      <a:r>
                        <a:rPr lang="zh-CN" altLang="en-US" sz="1400" kern="1200" dirty="0" smtClean="0">
                          <a:solidFill>
                            <a:schemeClr val="dk1"/>
                          </a:solidFill>
                          <a:latin typeface="+mn-ea"/>
                          <a:cs typeface="+mn-ea"/>
                        </a:rPr>
                        <a:t>）成绩</a:t>
                      </a:r>
                      <a:r>
                        <a:rPr lang="en-US" sz="1400" kern="1200" dirty="0" smtClean="0">
                          <a:solidFill>
                            <a:schemeClr val="dk1"/>
                          </a:solidFill>
                          <a:latin typeface="+mn-ea"/>
                          <a:cs typeface="+mn-ea"/>
                        </a:rPr>
                        <a:t>280-309</a:t>
                      </a:r>
                      <a:r>
                        <a:rPr lang="zh-CN" altLang="en-US" sz="1400" kern="1200" dirty="0" smtClean="0">
                          <a:solidFill>
                            <a:schemeClr val="dk1"/>
                          </a:solidFill>
                          <a:latin typeface="+mn-ea"/>
                          <a:cs typeface="+mn-ea"/>
                        </a:rPr>
                        <a:t>分，有效期</a:t>
                      </a:r>
                      <a:r>
                        <a:rPr lang="en-US" sz="1400" kern="1200" dirty="0" smtClean="0">
                          <a:solidFill>
                            <a:schemeClr val="dk1"/>
                          </a:solidFill>
                          <a:latin typeface="+mn-ea"/>
                          <a:cs typeface="+mn-ea"/>
                        </a:rPr>
                        <a:t>3</a:t>
                      </a:r>
                      <a:r>
                        <a:rPr lang="zh-CN" altLang="en-US" sz="1400" kern="1200" dirty="0" smtClean="0">
                          <a:solidFill>
                            <a:schemeClr val="dk1"/>
                          </a:solidFill>
                          <a:latin typeface="+mn-ea"/>
                          <a:cs typeface="+mn-ea"/>
                        </a:rPr>
                        <a:t>年。</a:t>
                      </a:r>
                      <a:endParaRPr kumimoji="1" lang="zh-CN" altLang="en-US" sz="1400" b="0" i="0" u="none" strike="noStrike" kern="1200" cap="none" normalizeH="0" baseline="0" dirty="0" smtClean="0">
                        <a:ln>
                          <a:noFill/>
                        </a:ln>
                        <a:solidFill>
                          <a:schemeClr val="dk1"/>
                        </a:solidFill>
                        <a:effectLst/>
                        <a:latin typeface="+mn-ea"/>
                        <a:cs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2083174" y="495483"/>
            <a:ext cx="1677832" cy="3597835"/>
          </a:xfrm>
          <a:prstGeom prst="rect">
            <a:avLst/>
          </a:prstGeom>
          <a:noFill/>
        </p:spPr>
        <p:txBody>
          <a:bodyPr vert="eaVert" wrap="square" lIns="0" tIns="0" rIns="0" bIns="0" rtlCol="0" anchor="ctr" anchorCtr="0">
            <a:spAutoFit/>
          </a:bodyPr>
          <a:lstStyle/>
          <a:p>
            <a:pPr algn="ctr" defTabSz="866775" fontAlgn="base">
              <a:spcBef>
                <a:spcPct val="0"/>
              </a:spcBef>
              <a:spcAft>
                <a:spcPct val="0"/>
              </a:spcAft>
            </a:pPr>
            <a:r>
              <a:rPr lang="zh-CN" altLang="en-US" sz="10905"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331143" y="1973384"/>
            <a:ext cx="3128221" cy="642035"/>
          </a:xfrm>
          <a:prstGeom prst="rect">
            <a:avLst/>
          </a:prstGeom>
          <a:noFill/>
        </p:spPr>
        <p:txBody>
          <a:bodyPr wrap="square" lIns="0" tIns="0" rIns="0" bIns="0">
            <a:spAutoFit/>
          </a:bodyPr>
          <a:lstStyle/>
          <a:p>
            <a:pPr algn="ctr" defTabSz="866775" fontAlgn="base">
              <a:spcBef>
                <a:spcPct val="0"/>
              </a:spcBef>
              <a:spcAft>
                <a:spcPct val="0"/>
              </a:spcAft>
              <a:defRPr/>
            </a:pPr>
            <a:r>
              <a:rPr lang="en-US" altLang="zh-CN" sz="4170"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170" b="1" dirty="0">
              <a:solidFill>
                <a:srgbClr val="000000">
                  <a:lumMod val="50000"/>
                  <a:lumOff val="50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4696985" y="772219"/>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5524965" y="759843"/>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solidFill>
                <a:sym typeface="Arial" panose="020B0604020202020204" pitchFamily="34" charset="0"/>
              </a:rPr>
              <a:t>基本情况</a:t>
            </a:r>
          </a:p>
        </p:txBody>
      </p:sp>
      <p:sp>
        <p:nvSpPr>
          <p:cNvPr id="22" name="MH_Number_2"/>
          <p:cNvSpPr/>
          <p:nvPr>
            <p:custDataLst>
              <p:tags r:id="rId5"/>
            </p:custDataLst>
          </p:nvPr>
        </p:nvSpPr>
        <p:spPr>
          <a:xfrm>
            <a:off x="4696985" y="1432454"/>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5524964" y="1425913"/>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pPr>
            <a:r>
              <a:rPr lang="zh-CN" altLang="en-US" sz="2800" dirty="0">
                <a:solidFill>
                  <a:srgbClr val="000000"/>
                </a:solidFill>
              </a:rPr>
              <a:t>学分要求及课程简介</a:t>
            </a:r>
            <a:endParaRPr lang="zh-CN" altLang="en-US" sz="2800" dirty="0">
              <a:solidFill>
                <a:srgbClr val="000000"/>
              </a:solidFill>
              <a:sym typeface="Arial" panose="020B0604020202020204" pitchFamily="34" charset="0"/>
            </a:endParaRPr>
          </a:p>
        </p:txBody>
      </p:sp>
      <p:sp>
        <p:nvSpPr>
          <p:cNvPr id="24" name="MH_Number_3"/>
          <p:cNvSpPr/>
          <p:nvPr>
            <p:custDataLst>
              <p:tags r:id="rId7"/>
            </p:custDataLst>
          </p:nvPr>
        </p:nvSpPr>
        <p:spPr>
          <a:xfrm>
            <a:off x="4696985" y="2092689"/>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5524964" y="2119356"/>
            <a:ext cx="3552008"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选课说明</a:t>
            </a:r>
          </a:p>
        </p:txBody>
      </p:sp>
      <p:sp>
        <p:nvSpPr>
          <p:cNvPr id="26" name="MH_Number_4"/>
          <p:cNvSpPr/>
          <p:nvPr>
            <p:custDataLst>
              <p:tags r:id="rId9"/>
            </p:custDataLst>
          </p:nvPr>
        </p:nvSpPr>
        <p:spPr>
          <a:xfrm>
            <a:off x="4720093" y="2783191"/>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10"/>
            </p:custDataLst>
          </p:nvPr>
        </p:nvSpPr>
        <p:spPr>
          <a:xfrm>
            <a:off x="5548072" y="2839661"/>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选课及变更程序</a:t>
            </a:r>
          </a:p>
        </p:txBody>
      </p:sp>
      <p:sp>
        <p:nvSpPr>
          <p:cNvPr id="16" name="Freeform 6"/>
          <p:cNvSpPr/>
          <p:nvPr/>
        </p:nvSpPr>
        <p:spPr bwMode="auto">
          <a:xfrm>
            <a:off x="0" y="3879825"/>
            <a:ext cx="4992468" cy="2977987"/>
          </a:xfrm>
          <a:custGeom>
            <a:avLst/>
            <a:gdLst>
              <a:gd name="T0" fmla="*/ 0 w 2348"/>
              <a:gd name="T1" fmla="*/ 0 h 1407"/>
              <a:gd name="T2" fmla="*/ 2348 w 2348"/>
              <a:gd name="T3" fmla="*/ 1407 h 1407"/>
              <a:gd name="T4" fmla="*/ 0 w 2348"/>
              <a:gd name="T5" fmla="*/ 1407 h 1407"/>
              <a:gd name="T6" fmla="*/ 0 w 2348"/>
              <a:gd name="T7" fmla="*/ 0 h 1407"/>
            </a:gdLst>
            <a:ahLst/>
            <a:cxnLst>
              <a:cxn ang="0">
                <a:pos x="T0" y="T1"/>
              </a:cxn>
              <a:cxn ang="0">
                <a:pos x="T2" y="T3"/>
              </a:cxn>
              <a:cxn ang="0">
                <a:pos x="T4" y="T5"/>
              </a:cxn>
              <a:cxn ang="0">
                <a:pos x="T6" y="T7"/>
              </a:cxn>
            </a:cxnLst>
            <a:rect l="0" t="0" r="r" b="b"/>
            <a:pathLst>
              <a:path w="2348" h="1407">
                <a:moveTo>
                  <a:pt x="0" y="0"/>
                </a:moveTo>
                <a:lnTo>
                  <a:pt x="2348" y="1407"/>
                </a:lnTo>
                <a:lnTo>
                  <a:pt x="0" y="1407"/>
                </a:lnTo>
                <a:lnTo>
                  <a:pt x="0" y="0"/>
                </a:lnTo>
                <a:close/>
              </a:path>
            </a:pathLst>
          </a:custGeom>
          <a:blipFill dpi="0" rotWithShape="1">
            <a:blip r:embed="rId22" cstate="screen"/>
            <a:srcRect/>
            <a:stretch>
              <a:fillRect/>
            </a:stretch>
          </a:blipFill>
          <a:ln w="0">
            <a:noFill/>
            <a:prstDash val="solid"/>
            <a:round/>
          </a:ln>
        </p:spPr>
        <p:txBody>
          <a:bodyPr vert="horz" wrap="square" lIns="121913" tIns="60956" rIns="121913" bIns="60956" numCol="1" anchor="t" anchorCtr="0" compatLnSpc="1"/>
          <a:lstStyle/>
          <a:p>
            <a:pPr defTabSz="866775" fontAlgn="base">
              <a:spcBef>
                <a:spcPct val="0"/>
              </a:spcBef>
              <a:spcAft>
                <a:spcPct val="0"/>
              </a:spcAft>
            </a:pPr>
            <a:endParaRPr lang="zh-CN" altLang="en-US" sz="1705">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图片 4" descr="横版组合——透明.png"/>
          <p:cNvPicPr>
            <a:picLocks noChangeAspect="1"/>
          </p:cNvPicPr>
          <p:nvPr/>
        </p:nvPicPr>
        <p:blipFill>
          <a:blip r:embed="rId23" cstate="screen"/>
          <a:srcRect/>
          <a:stretch>
            <a:fillRect/>
          </a:stretch>
        </p:blipFill>
        <p:spPr bwMode="auto">
          <a:xfrm>
            <a:off x="7646243" y="219610"/>
            <a:ext cx="4286912"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MH_Number_1"/>
          <p:cNvSpPr/>
          <p:nvPr>
            <p:custDataLst>
              <p:tags r:id="rId11"/>
            </p:custDataLst>
          </p:nvPr>
        </p:nvSpPr>
        <p:spPr>
          <a:xfrm>
            <a:off x="4720093" y="4814008"/>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smtClean="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7</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0" name="MH_Number_2"/>
          <p:cNvSpPr/>
          <p:nvPr>
            <p:custDataLst>
              <p:tags r:id="rId12"/>
            </p:custDataLst>
          </p:nvPr>
        </p:nvSpPr>
        <p:spPr>
          <a:xfrm>
            <a:off x="4720093" y="4106351"/>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smtClean="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6</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1" name="MH_Entry_2"/>
          <p:cNvSpPr/>
          <p:nvPr>
            <p:custDataLst>
              <p:tags r:id="rId13"/>
            </p:custDataLst>
          </p:nvPr>
        </p:nvSpPr>
        <p:spPr>
          <a:xfrm>
            <a:off x="5548071" y="4162137"/>
            <a:ext cx="5280065"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课程考核</a:t>
            </a:r>
          </a:p>
        </p:txBody>
      </p:sp>
      <p:sp>
        <p:nvSpPr>
          <p:cNvPr id="32" name="MH_Number_3"/>
          <p:cNvSpPr/>
          <p:nvPr>
            <p:custDataLst>
              <p:tags r:id="rId14"/>
            </p:custDataLst>
          </p:nvPr>
        </p:nvSpPr>
        <p:spPr>
          <a:xfrm>
            <a:off x="4720093" y="6139858"/>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smtClean="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9</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3" name="MH_Entry_3"/>
          <p:cNvSpPr/>
          <p:nvPr>
            <p:custDataLst>
              <p:tags r:id="rId15"/>
            </p:custDataLst>
          </p:nvPr>
        </p:nvSpPr>
        <p:spPr>
          <a:xfrm>
            <a:off x="5548071" y="4832274"/>
            <a:ext cx="6049883"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跨学科课程兼修计划（</a:t>
            </a:r>
            <a:r>
              <a:rPr lang="en-US" altLang="zh-CN" sz="2800" dirty="0">
                <a:solidFill>
                  <a:srgbClr val="000000"/>
                </a:solidFill>
              </a:rPr>
              <a:t> Program-10 </a:t>
            </a:r>
            <a:r>
              <a:rPr lang="zh-CN" altLang="en-US" sz="2800" dirty="0">
                <a:solidFill>
                  <a:srgbClr val="000000"/>
                </a:solidFill>
              </a:rPr>
              <a:t>）</a:t>
            </a:r>
          </a:p>
        </p:txBody>
      </p:sp>
      <p:sp>
        <p:nvSpPr>
          <p:cNvPr id="34" name="MH_Number_4"/>
          <p:cNvSpPr/>
          <p:nvPr>
            <p:custDataLst>
              <p:tags r:id="rId16"/>
            </p:custDataLst>
          </p:nvPr>
        </p:nvSpPr>
        <p:spPr>
          <a:xfrm>
            <a:off x="4720093" y="5476933"/>
            <a:ext cx="540000" cy="540000"/>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smtClean="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8</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5" name="MH_Entry_4"/>
          <p:cNvSpPr/>
          <p:nvPr>
            <p:custDataLst>
              <p:tags r:id="rId17"/>
            </p:custDataLst>
          </p:nvPr>
        </p:nvSpPr>
        <p:spPr>
          <a:xfrm>
            <a:off x="5548071" y="5520645"/>
            <a:ext cx="2466174"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defRPr/>
            </a:pPr>
            <a:r>
              <a:rPr lang="zh-CN" altLang="en-US" sz="2800" dirty="0">
                <a:solidFill>
                  <a:srgbClr val="000000"/>
                </a:solidFill>
              </a:rPr>
              <a:t>主要时间节点</a:t>
            </a:r>
          </a:p>
        </p:txBody>
      </p:sp>
      <p:sp>
        <p:nvSpPr>
          <p:cNvPr id="36" name="MH_Number_1"/>
          <p:cNvSpPr/>
          <p:nvPr>
            <p:custDataLst>
              <p:tags r:id="rId18"/>
            </p:custDataLst>
          </p:nvPr>
        </p:nvSpPr>
        <p:spPr>
          <a:xfrm>
            <a:off x="4720093" y="3443426"/>
            <a:ext cx="540000" cy="540000"/>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866775" fontAlgn="base">
              <a:spcBef>
                <a:spcPct val="0"/>
              </a:spcBef>
              <a:spcAft>
                <a:spcPct val="0"/>
              </a:spcAft>
            </a:pPr>
            <a:r>
              <a:rPr lang="en-US" altLang="zh-CN"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rPr>
              <a:t>5</a:t>
            </a:r>
            <a:endParaRPr lang="zh-CN" altLang="en-US" sz="2800" dirty="0">
              <a:solidFill>
                <a:srgbClr val="FFFFFF"/>
              </a:solidFill>
              <a:latin typeface="Impact" panose="020B080603090205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37" name="MH_Entry_1"/>
          <p:cNvSpPr/>
          <p:nvPr>
            <p:custDataLst>
              <p:tags r:id="rId19"/>
            </p:custDataLst>
          </p:nvPr>
        </p:nvSpPr>
        <p:spPr>
          <a:xfrm>
            <a:off x="5548072" y="3498429"/>
            <a:ext cx="4988997" cy="504882"/>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defTabSz="866775" fontAlgn="base">
              <a:lnSpc>
                <a:spcPct val="130000"/>
              </a:lnSpc>
              <a:spcBef>
                <a:spcPct val="0"/>
              </a:spcBef>
              <a:spcAft>
                <a:spcPct val="0"/>
              </a:spcAft>
              <a:defRPr/>
            </a:pPr>
            <a:r>
              <a:rPr lang="zh-CN" altLang="en-US" sz="2800" dirty="0">
                <a:solidFill>
                  <a:srgbClr val="000000"/>
                </a:solidFill>
              </a:rPr>
              <a:t>课程评估</a:t>
            </a:r>
          </a:p>
        </p:txBody>
      </p:sp>
      <p:sp>
        <p:nvSpPr>
          <p:cNvPr id="2" name="矩形 1"/>
          <p:cNvSpPr/>
          <p:nvPr/>
        </p:nvSpPr>
        <p:spPr>
          <a:xfrm>
            <a:off x="5432070" y="6125985"/>
            <a:ext cx="2698175" cy="523220"/>
          </a:xfrm>
          <a:prstGeom prst="rect">
            <a:avLst/>
          </a:prstGeom>
        </p:spPr>
        <p:txBody>
          <a:bodyPr wrap="none">
            <a:spAutoFit/>
          </a:bodyPr>
          <a:lstStyle/>
          <a:p>
            <a:pPr>
              <a:defRPr/>
            </a:pPr>
            <a:r>
              <a:rPr lang="zh-CN" altLang="en-US" sz="2800" dirty="0">
                <a:solidFill>
                  <a:srgbClr val="000000"/>
                </a:solidFill>
              </a:rPr>
              <a:t>信息发布与咨询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6"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by="(-#ppt_w*2)" calcmode="lin" valueType="num">
                                      <p:cBhvr rctx="PPT">
                                        <p:cTn id="12" dur="500" autoRev="1" fill="hold">
                                          <p:stCondLst>
                                            <p:cond delay="0"/>
                                          </p:stCondLst>
                                        </p:cTn>
                                        <p:tgtEl>
                                          <p:spTgt spid="18"/>
                                        </p:tgtEl>
                                        <p:attrNameLst>
                                          <p:attrName>ppt_w</p:attrName>
                                        </p:attrNameLst>
                                      </p:cBhvr>
                                    </p:anim>
                                    <p:anim by="(#ppt_w*0.50)" calcmode="lin" valueType="num">
                                      <p:cBhvr>
                                        <p:cTn id="13" dur="500" decel="50000" autoRev="1" fill="hold">
                                          <p:stCondLst>
                                            <p:cond delay="0"/>
                                          </p:stCondLst>
                                        </p:cTn>
                                        <p:tgtEl>
                                          <p:spTgt spid="18"/>
                                        </p:tgtEl>
                                        <p:attrNameLst>
                                          <p:attrName>ppt_x</p:attrName>
                                        </p:attrNameLst>
                                      </p:cBhvr>
                                    </p:anim>
                                    <p:anim from="(-#ppt_h/2)" to="(#ppt_y)" calcmode="lin" valueType="num">
                                      <p:cBhvr>
                                        <p:cTn id="14" dur="1000" fill="hold">
                                          <p:stCondLst>
                                            <p:cond delay="0"/>
                                          </p:stCondLst>
                                        </p:cTn>
                                        <p:tgtEl>
                                          <p:spTgt spid="18"/>
                                        </p:tgtEl>
                                        <p:attrNameLst>
                                          <p:attrName>ppt_y</p:attrName>
                                        </p:attrNameLst>
                                      </p:cBhvr>
                                    </p:anim>
                                    <p:animRot by="21600000">
                                      <p:cBhvr>
                                        <p:cTn id="15" dur="1000" fill="hold">
                                          <p:stCondLst>
                                            <p:cond delay="0"/>
                                          </p:stCondLst>
                                        </p:cTn>
                                        <p:tgtEl>
                                          <p:spTgt spid="18"/>
                                        </p:tgtEl>
                                        <p:attrNameLst>
                                          <p:attrName>r</p:attrName>
                                        </p:attrNameLst>
                                      </p:cBhvr>
                                    </p:animRot>
                                  </p:childTnLst>
                                </p:cTn>
                              </p:par>
                              <p:par>
                                <p:cTn id="16" presetID="56" presetClass="entr" presetSubtype="0" fill="hold" grpId="0" nodeType="withEffect">
                                  <p:stCondLst>
                                    <p:cond delay="0"/>
                                  </p:stCondLst>
                                  <p:iterate type="lt">
                                    <p:tmPct val="10000"/>
                                  </p:iterate>
                                  <p:childTnLst>
                                    <p:set>
                                      <p:cBhvr>
                                        <p:cTn id="17" dur="1" fill="hold">
                                          <p:stCondLst>
                                            <p:cond delay="0"/>
                                          </p:stCondLst>
                                        </p:cTn>
                                        <p:tgtEl>
                                          <p:spTgt spid="19"/>
                                        </p:tgtEl>
                                        <p:attrNameLst>
                                          <p:attrName>style.visibility</p:attrName>
                                        </p:attrNameLst>
                                      </p:cBhvr>
                                      <p:to>
                                        <p:strVal val="visible"/>
                                      </p:to>
                                    </p:set>
                                    <p:anim by="(-#ppt_w*2)" calcmode="lin" valueType="num">
                                      <p:cBhvr rctx="PPT">
                                        <p:cTn id="18" dur="500" autoRev="1" fill="hold">
                                          <p:stCondLst>
                                            <p:cond delay="0"/>
                                          </p:stCondLst>
                                        </p:cTn>
                                        <p:tgtEl>
                                          <p:spTgt spid="19"/>
                                        </p:tgtEl>
                                        <p:attrNameLst>
                                          <p:attrName>ppt_w</p:attrName>
                                        </p:attrNameLst>
                                      </p:cBhvr>
                                    </p:anim>
                                    <p:anim by="(#ppt_w*0.50)" calcmode="lin" valueType="num">
                                      <p:cBhvr>
                                        <p:cTn id="19" dur="500" decel="50000" autoRev="1" fill="hold">
                                          <p:stCondLst>
                                            <p:cond delay="0"/>
                                          </p:stCondLst>
                                        </p:cTn>
                                        <p:tgtEl>
                                          <p:spTgt spid="19"/>
                                        </p:tgtEl>
                                        <p:attrNameLst>
                                          <p:attrName>ppt_x</p:attrName>
                                        </p:attrNameLst>
                                      </p:cBhvr>
                                    </p:anim>
                                    <p:anim from="(-#ppt_h/2)" to="(#ppt_y)" calcmode="lin" valueType="num">
                                      <p:cBhvr>
                                        <p:cTn id="20" dur="1000" fill="hold">
                                          <p:stCondLst>
                                            <p:cond delay="0"/>
                                          </p:stCondLst>
                                        </p:cTn>
                                        <p:tgtEl>
                                          <p:spTgt spid="19"/>
                                        </p:tgtEl>
                                        <p:attrNameLst>
                                          <p:attrName>ppt_y</p:attrName>
                                        </p:attrNameLst>
                                      </p:cBhvr>
                                    </p:anim>
                                    <p:animRot by="21600000">
                                      <p:cBhvr>
                                        <p:cTn id="21" dur="10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2454"/>
            <a:ext cx="11353800" cy="1258888"/>
          </a:xfrm>
        </p:spPr>
        <p:txBody>
          <a:bodyPr>
            <a:normAutofit fontScale="90000"/>
          </a:bodyPr>
          <a:lstStyle/>
          <a:p>
            <a:r>
              <a:rPr lang="zh-CN" altLang="en-US" sz="4800" b="1" dirty="0">
                <a:effectLst>
                  <a:outerShdw blurRad="38100" dist="38100" dir="2700000" algn="tl">
                    <a:srgbClr val="C0C0C0"/>
                  </a:outerShdw>
                </a:effectLst>
              </a:rPr>
              <a:t>三、选课说明 </a:t>
            </a:r>
            <a:r>
              <a:rPr lang="en-US" altLang="zh-CN" sz="4800" b="1" dirty="0">
                <a:effectLst>
                  <a:outerShdw blurRad="38100" dist="38100" dir="2700000" algn="tl">
                    <a:srgbClr val="C0C0C0"/>
                  </a:outerShdw>
                </a:effectLst>
              </a:rPr>
              <a:t>--- </a:t>
            </a:r>
            <a:r>
              <a:rPr lang="zh-CN" altLang="en-US" b="1" dirty="0">
                <a:effectLst>
                  <a:outerShdw blurRad="38100" dist="38100" dir="2700000" algn="tl">
                    <a:srgbClr val="C0C0C0"/>
                  </a:outerShdw>
                </a:effectLst>
              </a:rPr>
              <a:t>硕士学位</a:t>
            </a:r>
            <a:r>
              <a:rPr lang="zh-CN" altLang="en-US" b="1" dirty="0" smtClean="0">
                <a:effectLst>
                  <a:outerShdw blurRad="38100" dist="38100" dir="2700000" algn="tl">
                    <a:srgbClr val="C0C0C0"/>
                  </a:outerShdw>
                </a:effectLst>
              </a:rPr>
              <a:t>英语</a:t>
            </a:r>
            <a:r>
              <a:rPr lang="en-US" altLang="zh-CN" b="1" dirty="0" smtClean="0">
                <a:effectLst>
                  <a:outerShdw blurRad="38100" dist="38100" dir="2700000" algn="tl">
                    <a:srgbClr val="C0C0C0"/>
                  </a:outerShdw>
                </a:effectLst>
              </a:rPr>
              <a:t>(</a:t>
            </a:r>
            <a:r>
              <a:rPr lang="zh-CN" altLang="en-US" b="1" dirty="0" smtClean="0">
                <a:effectLst>
                  <a:outerShdw blurRad="38100" dist="38100" dir="2700000" algn="tl">
                    <a:srgbClr val="C0C0C0"/>
                  </a:outerShdw>
                </a:effectLst>
              </a:rPr>
              <a:t>英语</a:t>
            </a:r>
            <a:r>
              <a:rPr lang="en-US" altLang="zh-CN" b="1" dirty="0">
                <a:effectLst>
                  <a:outerShdw blurRad="38100" dist="38100" dir="2700000" algn="tl">
                    <a:srgbClr val="C0C0C0"/>
                  </a:outerShdw>
                </a:effectLst>
              </a:rPr>
              <a:t>A/</a:t>
            </a:r>
            <a:r>
              <a:rPr lang="zh-CN" altLang="en-US" b="1" dirty="0">
                <a:effectLst>
                  <a:outerShdw blurRad="38100" dist="38100" dir="2700000" algn="tl">
                    <a:srgbClr val="C0C0C0"/>
                  </a:outerShdw>
                </a:effectLst>
              </a:rPr>
              <a:t>英语</a:t>
            </a:r>
            <a:r>
              <a:rPr lang="en-US" altLang="zh-CN" b="1" dirty="0">
                <a:effectLst>
                  <a:outerShdw blurRad="38100" dist="38100" dir="2700000" algn="tl">
                    <a:srgbClr val="C0C0C0"/>
                  </a:outerShdw>
                </a:effectLst>
              </a:rPr>
              <a:t>A</a:t>
            </a:r>
            <a:r>
              <a:rPr lang="en-US" altLang="zh-CN" b="1" dirty="0" smtClean="0">
                <a:effectLst>
                  <a:outerShdw blurRad="38100" dist="38100" dir="2700000" algn="tl">
                    <a:srgbClr val="C0C0C0"/>
                  </a:outerShdw>
                </a:effectLst>
              </a:rPr>
              <a:t>+)</a:t>
            </a:r>
            <a:endParaRPr lang="zh-CN" altLang="en-US" dirty="0"/>
          </a:p>
        </p:txBody>
      </p:sp>
      <p:graphicFrame>
        <p:nvGraphicFramePr>
          <p:cNvPr id="4" name="Group 28"/>
          <p:cNvGraphicFramePr>
            <a:graphicFrameLocks noGrp="1"/>
          </p:cNvGraphicFramePr>
          <p:nvPr>
            <p:ph idx="1"/>
            <p:custDataLst>
              <p:tags r:id="rId1"/>
            </p:custDataLst>
          </p:nvPr>
        </p:nvGraphicFramePr>
        <p:xfrm>
          <a:off x="934453" y="1371342"/>
          <a:ext cx="10327105" cy="4811140"/>
        </p:xfrm>
        <a:graphic>
          <a:graphicData uri="http://schemas.openxmlformats.org/drawingml/2006/table">
            <a:tbl>
              <a:tblPr firstRow="1" bandRow="1">
                <a:tableStyleId>{93296810-A885-4BE3-A3E7-6D5BEEA58F35}</a:tableStyleId>
              </a:tblPr>
              <a:tblGrid>
                <a:gridCol w="2026481">
                  <a:extLst>
                    <a:ext uri="{9D8B030D-6E8A-4147-A177-3AD203B41FA5}">
                      <a16:colId xmlns:a16="http://schemas.microsoft.com/office/drawing/2014/main" val="20000"/>
                    </a:ext>
                  </a:extLst>
                </a:gridCol>
                <a:gridCol w="8300624">
                  <a:extLst>
                    <a:ext uri="{9D8B030D-6E8A-4147-A177-3AD203B41FA5}">
                      <a16:colId xmlns:a16="http://schemas.microsoft.com/office/drawing/2014/main" val="20001"/>
                    </a:ext>
                  </a:extLst>
                </a:gridCol>
              </a:tblGrid>
              <a:tr h="607259">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smtClean="0">
                          <a:ln>
                            <a:noFill/>
                          </a:ln>
                          <a:effectLst/>
                        </a:rPr>
                        <a:t>课程性质</a:t>
                      </a:r>
                      <a:endParaRPr kumimoji="0" lang="zh-CN" altLang="en-US" sz="1800" b="0" i="0" u="none" strike="noStrike" cap="none" normalizeH="0" baseline="0" dirty="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50000"/>
                      </a:schemeClr>
                    </a:solidFill>
                  </a:tcPr>
                </a:tc>
                <a:tc>
                  <a:txBody>
                    <a:bodyPr/>
                    <a:lstStyle/>
                    <a:p>
                      <a:pPr marL="0" marR="0" lvl="0" indent="0" algn="l" defTabSz="914400" rtl="0" eaLnBrk="0" fontAlgn="base" latinLnBrk="0" hangingPunct="0">
                        <a:lnSpc>
                          <a:spcPct val="80000"/>
                        </a:lnSpc>
                        <a:spcBef>
                          <a:spcPct val="0"/>
                        </a:spcBef>
                        <a:spcAft>
                          <a:spcPct val="0"/>
                        </a:spcAft>
                        <a:buClrTx/>
                        <a:buSzTx/>
                        <a:buFontTx/>
                        <a:buNone/>
                      </a:pPr>
                      <a:r>
                        <a:rPr kumimoji="1" lang="zh-CN" altLang="en-US" sz="1800" u="none" strike="noStrike" cap="none" normalizeH="0" baseline="0" dirty="0" smtClean="0">
                          <a:ln>
                            <a:noFill/>
                          </a:ln>
                          <a:effectLst/>
                        </a:rPr>
                        <a:t>硕士生的学位必修课，</a:t>
                      </a:r>
                      <a:r>
                        <a:rPr kumimoji="1" lang="en-US" altLang="zh-CN" sz="1800" u="none" strike="noStrike" cap="none" normalizeH="0" baseline="0" dirty="0" smtClean="0">
                          <a:ln>
                            <a:noFill/>
                          </a:ln>
                          <a:effectLst/>
                        </a:rPr>
                        <a:t>3</a:t>
                      </a:r>
                      <a:r>
                        <a:rPr kumimoji="1" lang="zh-CN" altLang="en-US" sz="1800" u="none" strike="noStrike" cap="none" normalizeH="0" baseline="0" dirty="0" smtClean="0">
                          <a:ln>
                            <a:noFill/>
                          </a:ln>
                          <a:effectLst/>
                        </a:rPr>
                        <a:t>学分。秋季和春季两个学期完成学习。</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210026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smtClean="0">
                          <a:ln>
                            <a:noFill/>
                          </a:ln>
                          <a:effectLst/>
                        </a:rPr>
                        <a:t>分级教学</a:t>
                      </a:r>
                      <a:endParaRPr kumimoji="0" lang="zh-CN" altLang="en-US" sz="1800" b="0" i="0" u="none" strike="noStrike" cap="none" normalizeH="0" baseline="0" dirty="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1</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、获得硕士学位英语免修免考认定或慕课学习资格的学生，无须修读英语</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A/A+</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；未获得免修免考认定或慕课学习资格（含未申请免修免考认定）的研究生参加</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9</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月</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9</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日</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-10</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日举行的英语线上自测并根据自测成绩编入秋季学期</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A</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或</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A+</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班学习，自测方式请参见外语系主页（http://foreign.ucas.ac.cn/index.php/zh-cn/）。 </a:t>
                      </a:r>
                      <a:endParaRPr kumimoji="1" lang="zh-CN" altLang="en-US" sz="1800" b="0"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楷体_GB2312"/>
                      </a:endParaRPr>
                    </a:p>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2</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、秋季学期末，课程考试成绩</a:t>
                      </a:r>
                      <a:r>
                        <a:rPr kumimoji="1" lang="en-US" altLang="zh-CN" sz="1800" dirty="0" smtClean="0">
                          <a:ln>
                            <a:noFill/>
                          </a:ln>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楷体_GB2312"/>
                          <a:sym typeface="+mn-ea"/>
                        </a:rPr>
                        <a:t>70</a:t>
                      </a:r>
                      <a:r>
                        <a:rPr kumimoji="1" lang="zh-CN" altLang="en-US" sz="1800" dirty="0" smtClean="0">
                          <a:ln>
                            <a:noFill/>
                          </a:ln>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楷体_GB2312"/>
                          <a:sym typeface="+mn-ea"/>
                        </a:rPr>
                        <a:t>分及以上者</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提前通过（按比例，实行班级末位淘汰制），成绩按实际分数登录，获得</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3</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学分；其余学生继续在春季学期参加原课程类型教学，成绩不予登录。</a:t>
                      </a:r>
                      <a:endParaRPr kumimoji="1"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楷体_GB2312"/>
                      </a:endParaRPr>
                    </a:p>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3</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、春季学期末，课程考试</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60</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分及以上通过，获得</a:t>
                      </a:r>
                      <a:r>
                        <a:rPr kumimoji="1" lang="en-US" altLang="zh-CN"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3</a:t>
                      </a:r>
                      <a:r>
                        <a:rPr kumimoji="1" lang="zh-CN" altLang="en-US" sz="1800" dirty="0" smtClean="0">
                          <a:ln>
                            <a:noFill/>
                          </a:ln>
                          <a:solidFill>
                            <a:schemeClr val="tx1"/>
                          </a:solidFill>
                          <a:effectLst/>
                          <a:latin typeface="微软雅黑" panose="020B0503020204020204" pitchFamily="34" charset="-122"/>
                          <a:ea typeface="微软雅黑" panose="020B0503020204020204" pitchFamily="34" charset="-122"/>
                          <a:cs typeface="楷体_GB2312"/>
                          <a:sym typeface="+mn-ea"/>
                        </a:rPr>
                        <a:t>学分。</a:t>
                      </a:r>
                      <a:endParaRPr kumimoji="1" lang="zh-CN" altLang="en-US" sz="18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5E3CF"/>
                    </a:solidFill>
                  </a:tcPr>
                </a:tc>
                <a:extLst>
                  <a:ext uri="{0D108BD9-81ED-4DB2-BD59-A6C34878D82A}">
                    <a16:rowId xmlns:a16="http://schemas.microsoft.com/office/drawing/2014/main" val="10001"/>
                  </a:ext>
                </a:extLst>
              </a:tr>
              <a:tr h="8890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课程补考</a:t>
                      </a:r>
                      <a:endParaRPr kumimoji="0" lang="zh-CN" altLang="en-US" sz="1800" b="0" i="0" u="none" strike="noStrike" cap="none" normalizeH="0" baseline="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1800" u="none" strike="noStrike" cap="none" normalizeH="0" baseline="0" dirty="0" smtClean="0">
                          <a:ln>
                            <a:noFill/>
                          </a:ln>
                          <a:effectLst/>
                        </a:rPr>
                        <a:t>春季学期考试没有通过的学生，须参加</a:t>
                      </a:r>
                      <a:r>
                        <a:rPr kumimoji="1" lang="en-US" altLang="zh-CN" sz="1800" u="none" strike="noStrike" cap="none" normalizeH="0" baseline="0" dirty="0" smtClean="0">
                          <a:ln>
                            <a:noFill/>
                          </a:ln>
                          <a:effectLst/>
                        </a:rPr>
                        <a:t>7</a:t>
                      </a:r>
                      <a:r>
                        <a:rPr kumimoji="1" lang="zh-CN" altLang="en-US" sz="1800" u="none" strike="noStrike" cap="none" normalizeH="0" baseline="0" dirty="0" smtClean="0">
                          <a:ln>
                            <a:noFill/>
                          </a:ln>
                          <a:effectLst/>
                        </a:rPr>
                        <a:t>月份的补考 ；具体补考办法请参加见外语系主页《外语系研究生公共课教学方案及补考规定》。 </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BF1E9"/>
                    </a:solidFill>
                  </a:tcPr>
                </a:tc>
                <a:extLst>
                  <a:ext uri="{0D108BD9-81ED-4DB2-BD59-A6C34878D82A}">
                    <a16:rowId xmlns:a16="http://schemas.microsoft.com/office/drawing/2014/main" val="10002"/>
                  </a:ext>
                </a:extLst>
              </a:tr>
              <a:tr h="5016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选课内容</a:t>
                      </a:r>
                      <a:endParaRPr kumimoji="0" lang="zh-CN" altLang="en-US" sz="1800" b="0" i="0" u="none" strike="noStrike" cap="none" normalizeH="0" baseline="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smtClean="0">
                          <a:ln>
                            <a:noFill/>
                          </a:ln>
                          <a:effectLst/>
                        </a:rPr>
                        <a:t>A</a:t>
                      </a:r>
                      <a:r>
                        <a:rPr kumimoji="1" lang="zh-CN" altLang="en-US" sz="1800" u="none" strike="noStrike" cap="none" normalizeH="0" baseline="0" dirty="0" smtClean="0">
                          <a:ln>
                            <a:noFill/>
                          </a:ln>
                          <a:effectLst/>
                        </a:rPr>
                        <a:t>班和</a:t>
                      </a:r>
                      <a:r>
                        <a:rPr kumimoji="1" lang="en-US" altLang="zh-CN" sz="1800" u="none" strike="noStrike" cap="none" normalizeH="0" baseline="0" dirty="0" smtClean="0">
                          <a:ln>
                            <a:noFill/>
                          </a:ln>
                          <a:effectLst/>
                        </a:rPr>
                        <a:t>A+</a:t>
                      </a:r>
                      <a:r>
                        <a:rPr kumimoji="1" lang="zh-CN" altLang="en-US" sz="1800" u="none" strike="noStrike" cap="none" normalizeH="0" baseline="0" dirty="0" smtClean="0">
                          <a:ln>
                            <a:noFill/>
                          </a:ln>
                          <a:effectLst/>
                        </a:rPr>
                        <a:t>班学生根据自己的时间选择</a:t>
                      </a:r>
                      <a:r>
                        <a:rPr kumimoji="1" lang="en-US" altLang="zh-CN" sz="1800" u="none" strike="noStrike" cap="none" normalizeH="0" baseline="0" dirty="0" smtClean="0">
                          <a:ln>
                            <a:noFill/>
                          </a:ln>
                          <a:effectLst/>
                        </a:rPr>
                        <a:t>1</a:t>
                      </a:r>
                      <a:r>
                        <a:rPr kumimoji="1" lang="zh-CN" altLang="en-US" sz="1800" u="none" strike="noStrike" cap="none" normalizeH="0" baseline="0" dirty="0" smtClean="0">
                          <a:ln>
                            <a:noFill/>
                          </a:ln>
                          <a:effectLst/>
                        </a:rPr>
                        <a:t>个相应课型班级。</a:t>
                      </a:r>
                      <a:endParaRPr kumimoji="1" lang="zh-CN" altLang="en-US" sz="1800" b="0" i="0" u="none" strike="noStrike" cap="none" normalizeH="0" baseline="0" dirty="0" smtClean="0">
                        <a:ln>
                          <a:noFill/>
                        </a:ln>
                        <a:solidFill>
                          <a:schemeClr val="tx1"/>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751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选课时间</a:t>
                      </a:r>
                      <a:endParaRPr kumimoji="0" lang="zh-CN" altLang="en-US" sz="1800" b="0" i="0" u="none" strike="noStrike" cap="none" normalizeH="0" baseline="0" smtClean="0">
                        <a:ln>
                          <a:noFill/>
                        </a:ln>
                        <a:solidFill>
                          <a:srgbClr val="000000"/>
                        </a:solidFill>
                        <a:effectLst/>
                        <a:latin typeface="+mn-ea"/>
                        <a:ea typeface="+mn-ea"/>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rgbClr val="FF0000"/>
                          </a:solidFill>
                          <a:effectLst/>
                          <a:latin typeface="+mn-ea"/>
                          <a:ea typeface="+mn-ea"/>
                          <a:cs typeface="楷体_GB2312"/>
                        </a:rPr>
                        <a:t>2020</a:t>
                      </a:r>
                      <a:r>
                        <a:rPr kumimoji="1" lang="zh-CN" altLang="en-US" sz="1800" b="0" i="0" u="none" strike="noStrike" cap="none" normalizeH="0" baseline="0" dirty="0" smtClean="0">
                          <a:ln>
                            <a:noFill/>
                          </a:ln>
                          <a:solidFill>
                            <a:srgbClr val="FF0000"/>
                          </a:solidFill>
                          <a:effectLst/>
                          <a:latin typeface="+mn-ea"/>
                          <a:ea typeface="+mn-ea"/>
                          <a:cs typeface="楷体_GB2312"/>
                        </a:rPr>
                        <a:t>年</a:t>
                      </a:r>
                      <a:r>
                        <a:rPr kumimoji="1" lang="en-US" altLang="zh-CN" sz="1800" b="0" i="0" u="none" strike="noStrike" cap="none" normalizeH="0" baseline="0" dirty="0" smtClean="0">
                          <a:ln>
                            <a:noFill/>
                          </a:ln>
                          <a:solidFill>
                            <a:srgbClr val="FF0000"/>
                          </a:solidFill>
                          <a:effectLst/>
                          <a:latin typeface="+mn-ea"/>
                          <a:ea typeface="+mn-ea"/>
                          <a:cs typeface="楷体_GB2312"/>
                        </a:rPr>
                        <a:t>9</a:t>
                      </a:r>
                      <a:r>
                        <a:rPr kumimoji="1" lang="zh-CN" altLang="en-US" sz="1800" b="0" i="0" u="none" strike="noStrike" cap="none" normalizeH="0" baseline="0" dirty="0" smtClean="0">
                          <a:ln>
                            <a:noFill/>
                          </a:ln>
                          <a:solidFill>
                            <a:srgbClr val="FF0000"/>
                          </a:solidFill>
                          <a:effectLst/>
                          <a:latin typeface="+mn-ea"/>
                          <a:ea typeface="+mn-ea"/>
                          <a:cs typeface="楷体_GB2312"/>
                        </a:rPr>
                        <a:t>月</a:t>
                      </a:r>
                      <a:r>
                        <a:rPr kumimoji="1" lang="en-US" altLang="zh-CN" sz="1800" b="0" i="0" u="none" strike="noStrike" cap="none" normalizeH="0" baseline="0" dirty="0" smtClean="0">
                          <a:ln>
                            <a:noFill/>
                          </a:ln>
                          <a:solidFill>
                            <a:srgbClr val="FF0000"/>
                          </a:solidFill>
                          <a:effectLst/>
                          <a:latin typeface="+mn-ea"/>
                          <a:ea typeface="+mn-ea"/>
                          <a:cs typeface="楷体_GB2312"/>
                        </a:rPr>
                        <a:t>13</a:t>
                      </a:r>
                      <a:r>
                        <a:rPr kumimoji="1" lang="zh-CN" altLang="en-US" sz="1800" b="0" i="0" u="none" strike="noStrike" cap="none" normalizeH="0" baseline="0" dirty="0" smtClean="0">
                          <a:ln>
                            <a:noFill/>
                          </a:ln>
                          <a:solidFill>
                            <a:srgbClr val="FF0000"/>
                          </a:solidFill>
                          <a:effectLst/>
                          <a:latin typeface="+mn-ea"/>
                          <a:ea typeface="+mn-ea"/>
                          <a:cs typeface="楷体_GB2312"/>
                        </a:rPr>
                        <a:t>日中午</a:t>
                      </a:r>
                      <a:r>
                        <a:rPr kumimoji="1" lang="en-US" altLang="zh-CN" sz="1800" b="0" i="0" u="none" strike="noStrike" cap="none" normalizeH="0" baseline="0" dirty="0" smtClean="0">
                          <a:ln>
                            <a:noFill/>
                          </a:ln>
                          <a:solidFill>
                            <a:srgbClr val="FF0000"/>
                          </a:solidFill>
                          <a:effectLst/>
                          <a:latin typeface="+mn-ea"/>
                          <a:ea typeface="+mn-ea"/>
                          <a:cs typeface="楷体_GB2312"/>
                        </a:rPr>
                        <a:t>12</a:t>
                      </a:r>
                      <a:r>
                        <a:rPr kumimoji="1" lang="zh-CN" altLang="en-US" sz="1800" b="0" i="0" u="none" strike="noStrike" cap="none" normalizeH="0" baseline="0" dirty="0" smtClean="0">
                          <a:ln>
                            <a:noFill/>
                          </a:ln>
                          <a:solidFill>
                            <a:srgbClr val="FF0000"/>
                          </a:solidFill>
                          <a:effectLst/>
                          <a:latin typeface="+mn-ea"/>
                          <a:ea typeface="+mn-ea"/>
                          <a:cs typeface="楷体_GB2312"/>
                        </a:rPr>
                        <a:t>：</a:t>
                      </a:r>
                      <a:r>
                        <a:rPr kumimoji="1" lang="en-US" altLang="zh-CN" sz="1800" b="0" i="0" u="none" strike="noStrike" cap="none" normalizeH="0" baseline="0" dirty="0" smtClean="0">
                          <a:ln>
                            <a:noFill/>
                          </a:ln>
                          <a:solidFill>
                            <a:srgbClr val="FF0000"/>
                          </a:solidFill>
                          <a:effectLst/>
                          <a:latin typeface="+mn-ea"/>
                          <a:ea typeface="+mn-ea"/>
                          <a:cs typeface="楷体_GB2312"/>
                        </a:rPr>
                        <a:t>30</a:t>
                      </a:r>
                      <a:r>
                        <a:rPr kumimoji="1" lang="zh-CN" altLang="en-US" sz="1800" u="none" strike="noStrike" cap="none" normalizeH="0" baseline="0" dirty="0" smtClean="0">
                          <a:ln>
                            <a:noFill/>
                          </a:ln>
                          <a:effectLst/>
                        </a:rPr>
                        <a:t>通过选课系统网上选班。</a:t>
                      </a:r>
                      <a:endParaRPr kumimoji="1" lang="zh-CN" altLang="en-US" sz="1800" b="0" i="0" u="none" strike="noStrike" cap="none" normalizeH="0" baseline="0" dirty="0" smtClean="0">
                        <a:ln>
                          <a:noFill/>
                        </a:ln>
                        <a:solidFill>
                          <a:schemeClr val="tx1"/>
                        </a:solidFill>
                        <a:effectLst/>
                        <a:latin typeface="+mn-ea"/>
                        <a:ea typeface="+mn-ea"/>
                        <a:cs typeface="楷体_GB2312"/>
                      </a:endParaRPr>
                    </a:p>
                  </a:txBody>
                  <a:tcPr marT="45715" marB="45715"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三、选课说明 </a:t>
            </a:r>
            <a:r>
              <a:rPr lang="en-US" altLang="zh-CN" b="1" dirty="0">
                <a:effectLst>
                  <a:outerShdw blurRad="38100" dist="38100" dir="2700000" algn="tl">
                    <a:srgbClr val="C0C0C0"/>
                  </a:outerShdw>
                </a:effectLst>
              </a:rPr>
              <a:t>--- </a:t>
            </a:r>
            <a:r>
              <a:rPr lang="zh-CN" altLang="en-US" sz="4000" b="1" dirty="0">
                <a:effectLst>
                  <a:outerShdw blurRad="38100" dist="38100" dir="2700000" algn="tl">
                    <a:srgbClr val="C0C0C0"/>
                  </a:outerShdw>
                </a:effectLst>
              </a:rPr>
              <a:t>博士学位英语（英语</a:t>
            </a:r>
            <a:r>
              <a:rPr lang="en-US" altLang="zh-CN" sz="4000" b="1" dirty="0">
                <a:effectLst>
                  <a:outerShdw blurRad="38100" dist="38100" dir="2700000" algn="tl">
                    <a:srgbClr val="C0C0C0"/>
                  </a:outerShdw>
                </a:effectLst>
              </a:rPr>
              <a:t>B</a:t>
            </a:r>
            <a:r>
              <a:rPr lang="zh-CN" altLang="en-US" sz="4000" b="1" dirty="0">
                <a:effectLst>
                  <a:outerShdw blurRad="38100" dist="38100" dir="2700000" algn="tl">
                    <a:srgbClr val="C0C0C0"/>
                  </a:outerShdw>
                </a:effectLst>
              </a:rPr>
              <a:t>）</a:t>
            </a:r>
            <a:endParaRPr lang="zh-CN" altLang="en-US" dirty="0"/>
          </a:p>
        </p:txBody>
      </p:sp>
      <p:graphicFrame>
        <p:nvGraphicFramePr>
          <p:cNvPr id="4" name="Group 29"/>
          <p:cNvGraphicFramePr>
            <a:graphicFrameLocks noGrp="1"/>
          </p:cNvGraphicFramePr>
          <p:nvPr>
            <p:ph idx="1"/>
            <p:custDataLst>
              <p:tags r:id="rId1"/>
            </p:custDataLst>
          </p:nvPr>
        </p:nvGraphicFramePr>
        <p:xfrm>
          <a:off x="661737" y="1281499"/>
          <a:ext cx="10868526" cy="5426836"/>
        </p:xfrm>
        <a:graphic>
          <a:graphicData uri="http://schemas.openxmlformats.org/drawingml/2006/table">
            <a:tbl>
              <a:tblPr firstRow="1" bandRow="1">
                <a:tableStyleId>{21E4AEA4-8DFA-4A89-87EB-49C32662AFE0}</a:tableStyleId>
              </a:tblPr>
              <a:tblGrid>
                <a:gridCol w="1977189">
                  <a:extLst>
                    <a:ext uri="{9D8B030D-6E8A-4147-A177-3AD203B41FA5}">
                      <a16:colId xmlns:a16="http://schemas.microsoft.com/office/drawing/2014/main" val="20000"/>
                    </a:ext>
                  </a:extLst>
                </a:gridCol>
                <a:gridCol w="8891337">
                  <a:extLst>
                    <a:ext uri="{9D8B030D-6E8A-4147-A177-3AD203B41FA5}">
                      <a16:colId xmlns:a16="http://schemas.microsoft.com/office/drawing/2014/main" val="20001"/>
                    </a:ext>
                  </a:extLst>
                </a:gridCol>
              </a:tblGrid>
              <a:tr h="78263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smtClean="0">
                          <a:ln>
                            <a:noFill/>
                          </a:ln>
                          <a:effectLst/>
                        </a:rPr>
                        <a:t>课程性质</a:t>
                      </a:r>
                      <a:endParaRPr kumimoji="0" lang="zh-CN" altLang="en-US" sz="1800" b="0" i="0" u="none" strike="noStrike" cap="none" normalizeH="0" baseline="0" dirty="0" smtClean="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1" lang="zh-CN" altLang="en-US" sz="1800" u="none" strike="noStrike" cap="none" normalizeH="0" baseline="0" dirty="0" smtClean="0">
                          <a:ln>
                            <a:noFill/>
                          </a:ln>
                          <a:effectLst/>
                        </a:rPr>
                        <a:t>博士英语必修课</a:t>
                      </a:r>
                      <a:r>
                        <a:rPr kumimoji="0" lang="zh-CN" altLang="en-US" sz="1800" u="none" strike="noStrike" cap="none" normalizeH="0" baseline="0" dirty="0" smtClean="0">
                          <a:ln>
                            <a:noFill/>
                          </a:ln>
                          <a:effectLst/>
                        </a:rPr>
                        <a:t>。</a:t>
                      </a:r>
                      <a:r>
                        <a:rPr kumimoji="1" lang="zh-CN" altLang="en-US" sz="1800" u="none" strike="noStrike" cap="none" normalizeH="0" baseline="0" dirty="0" smtClean="0">
                          <a:ln>
                            <a:noFill/>
                          </a:ln>
                          <a:effectLst/>
                        </a:rPr>
                        <a:t>通过者，获得博士学位英语相应学分。硕博连读生在取得博士生资格后，其获得的英语</a:t>
                      </a:r>
                      <a:r>
                        <a:rPr kumimoji="1" lang="en-US" altLang="zh-CN" sz="1800" u="none" strike="noStrike" cap="none" normalizeH="0" baseline="0" dirty="0" smtClean="0">
                          <a:ln>
                            <a:noFill/>
                          </a:ln>
                          <a:effectLst/>
                        </a:rPr>
                        <a:t>B</a:t>
                      </a:r>
                      <a:r>
                        <a:rPr kumimoji="1" lang="zh-CN" altLang="en-US" sz="1800" u="none" strike="noStrike" cap="none" normalizeH="0" baseline="0" dirty="0" smtClean="0">
                          <a:ln>
                            <a:noFill/>
                          </a:ln>
                          <a:effectLst/>
                        </a:rPr>
                        <a:t>课程学分认定为博士学位英语学分。</a:t>
                      </a:r>
                      <a:endParaRPr kumimoji="1" lang="zh-CN" altLang="en-US" sz="1800" b="0" i="1" u="none" strike="noStrike" cap="none" normalizeH="0" baseline="0" dirty="0" smtClean="0">
                        <a:ln>
                          <a:noFill/>
                        </a:ln>
                        <a:solidFill>
                          <a:srgbClr val="00B0F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77152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smtClean="0">
                          <a:ln>
                            <a:noFill/>
                          </a:ln>
                          <a:effectLst/>
                        </a:rPr>
                        <a:t>选课资格</a:t>
                      </a:r>
                      <a:endParaRPr kumimoji="0" lang="zh-CN" altLang="en-US" sz="1800" b="0" i="0" u="none" strike="noStrike" cap="none" normalizeH="0" baseline="0" dirty="0" smtClean="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smtClean="0">
                          <a:ln>
                            <a:noFill/>
                          </a:ln>
                          <a:solidFill>
                            <a:schemeClr val="tx1"/>
                          </a:solidFill>
                          <a:effectLst/>
                        </a:rPr>
                        <a:t>1.</a:t>
                      </a:r>
                      <a:r>
                        <a:rPr kumimoji="1" lang="zh-CN" altLang="en-US" sz="1800" u="none" strike="noStrike" cap="none" normalizeH="0" baseline="0" dirty="0" smtClean="0">
                          <a:ln>
                            <a:noFill/>
                          </a:ln>
                          <a:solidFill>
                            <a:schemeClr val="tx1"/>
                          </a:solidFill>
                          <a:effectLst/>
                        </a:rPr>
                        <a:t>已报名的高年级硕士生和普博生；</a:t>
                      </a:r>
                      <a:endParaRPr kumimoji="1" lang="en-US" altLang="zh-CN" sz="1800" u="none" strike="noStrike" cap="none" normalizeH="0" baseline="0" dirty="0" smtClean="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800" b="0" u="none" strike="noStrike" cap="none" normalizeH="0" baseline="0" dirty="0" smtClean="0">
                          <a:ln>
                            <a:noFill/>
                          </a:ln>
                          <a:effectLst/>
                          <a:latin typeface="+mn-ea"/>
                          <a:ea typeface="+mn-ea"/>
                        </a:rPr>
                        <a:t>2.</a:t>
                      </a:r>
                      <a:r>
                        <a:rPr kumimoji="1" lang="zh-CN" altLang="zh-CN" sz="1800" b="0" i="0" u="none" strike="noStrike" kern="1200" cap="none" normalizeH="0" baseline="0" dirty="0" smtClean="0">
                          <a:ln>
                            <a:noFill/>
                          </a:ln>
                          <a:solidFill>
                            <a:srgbClr val="000000"/>
                          </a:solidFill>
                          <a:effectLst/>
                          <a:latin typeface="+mn-ea"/>
                          <a:ea typeface="+mn-ea"/>
                          <a:cs typeface="楷体_GB2312"/>
                        </a:rPr>
                        <a:t>获得硕士学位英语免修免考或慕课学习资格</a:t>
                      </a:r>
                      <a:r>
                        <a:rPr kumimoji="1" lang="en-US" altLang="zh-CN" sz="1800" b="0" i="0" u="none" strike="noStrike" kern="1200" cap="none" normalizeH="0" baseline="0" dirty="0" smtClean="0">
                          <a:ln>
                            <a:noFill/>
                          </a:ln>
                          <a:solidFill>
                            <a:srgbClr val="000000"/>
                          </a:solidFill>
                          <a:effectLst/>
                          <a:latin typeface="+mn-ea"/>
                          <a:ea typeface="+mn-ea"/>
                          <a:cs typeface="楷体_GB2312"/>
                        </a:rPr>
                        <a:t>, </a:t>
                      </a:r>
                      <a:r>
                        <a:rPr kumimoji="1" lang="zh-CN" altLang="zh-CN" sz="1800" b="0" i="0" u="none" strike="noStrike" kern="1200" cap="none" normalizeH="0" baseline="0" dirty="0" smtClean="0">
                          <a:ln>
                            <a:noFill/>
                          </a:ln>
                          <a:solidFill>
                            <a:srgbClr val="000000"/>
                          </a:solidFill>
                          <a:effectLst/>
                          <a:latin typeface="+mn-ea"/>
                          <a:ea typeface="+mn-ea"/>
                          <a:cs typeface="楷体_GB2312"/>
                        </a:rPr>
                        <a:t>但未选修过英语</a:t>
                      </a:r>
                      <a:r>
                        <a:rPr kumimoji="1" lang="en-US" altLang="zh-CN" sz="1800" b="0" i="0" u="none" strike="noStrike" kern="1200" cap="none" normalizeH="0" baseline="0" dirty="0" smtClean="0">
                          <a:ln>
                            <a:noFill/>
                          </a:ln>
                          <a:solidFill>
                            <a:srgbClr val="000000"/>
                          </a:solidFill>
                          <a:effectLst/>
                          <a:latin typeface="+mn-ea"/>
                          <a:ea typeface="+mn-ea"/>
                          <a:cs typeface="楷体_GB2312"/>
                        </a:rPr>
                        <a:t>B</a:t>
                      </a:r>
                      <a:r>
                        <a:rPr kumimoji="1" lang="zh-CN" altLang="zh-CN" sz="1800" b="0" i="0" u="none" strike="noStrike" kern="1200" cap="none" normalizeH="0" baseline="0" dirty="0" smtClean="0">
                          <a:ln>
                            <a:noFill/>
                          </a:ln>
                          <a:solidFill>
                            <a:srgbClr val="000000"/>
                          </a:solidFill>
                          <a:effectLst/>
                          <a:latin typeface="+mn-ea"/>
                          <a:ea typeface="+mn-ea"/>
                          <a:cs typeface="楷体_GB2312"/>
                        </a:rPr>
                        <a:t>课程的直博生或学术型硕士</a:t>
                      </a:r>
                      <a:r>
                        <a:rPr kumimoji="1" lang="zh-CN" altLang="en-US" sz="1800" b="0" i="0" u="none" strike="noStrike" kern="1200" cap="none" normalizeH="0" baseline="0" dirty="0" smtClean="0">
                          <a:ln>
                            <a:noFill/>
                          </a:ln>
                          <a:solidFill>
                            <a:srgbClr val="000000"/>
                          </a:solidFill>
                          <a:effectLst/>
                          <a:latin typeface="+mn-ea"/>
                          <a:ea typeface="+mn-ea"/>
                          <a:cs typeface="楷体_GB2312"/>
                        </a:rPr>
                        <a:t>；</a:t>
                      </a:r>
                      <a:endParaRPr kumimoji="1" lang="zh-CN" altLang="en-US" sz="1800" b="0" u="none" strike="noStrike" cap="none" normalizeH="0" baseline="0" dirty="0" smtClean="0">
                        <a:ln>
                          <a:noFill/>
                        </a:ln>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pPr>
                      <a:r>
                        <a:rPr kumimoji="1" lang="en-US" altLang="zh-CN" sz="1800" u="none" strike="noStrike" cap="none" normalizeH="0" baseline="0" dirty="0" smtClean="0">
                          <a:ln>
                            <a:noFill/>
                          </a:ln>
                          <a:effectLst/>
                        </a:rPr>
                        <a:t>3.</a:t>
                      </a:r>
                      <a:r>
                        <a:rPr kumimoji="1" lang="zh-CN" altLang="en-US" sz="1800" u="none" strike="noStrike" cap="none" normalizeH="0" baseline="0" dirty="0" smtClean="0">
                          <a:ln>
                            <a:noFill/>
                          </a:ln>
                          <a:effectLst/>
                        </a:rPr>
                        <a:t>每位学生只能参加一次课程学习。</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593138">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选课内容</a:t>
                      </a:r>
                      <a:endParaRPr kumimoji="0" lang="zh-CN" altLang="en-US" sz="1800" b="0" i="0" u="none" strike="noStrike" cap="none" normalizeH="0" baseline="0" smtClean="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1" lang="zh-CN" altLang="en-US" sz="1800" u="none" strike="noStrike" cap="none" normalizeH="0" baseline="0" dirty="0" smtClean="0">
                          <a:ln>
                            <a:noFill/>
                          </a:ln>
                          <a:effectLst/>
                        </a:rPr>
                        <a:t>必须选一门高级写作或高级读写 ，一门高级口语或高级听说，共计两门（每周</a:t>
                      </a:r>
                      <a:r>
                        <a:rPr kumimoji="1" lang="en-US" altLang="zh-CN" sz="1800" u="none" strike="noStrike" cap="none" normalizeH="0" baseline="0" dirty="0" smtClean="0">
                          <a:ln>
                            <a:noFill/>
                          </a:ln>
                          <a:effectLst/>
                        </a:rPr>
                        <a:t>4</a:t>
                      </a:r>
                      <a:r>
                        <a:rPr kumimoji="1" lang="zh-CN" altLang="en-US" sz="1800" u="none" strike="noStrike" cap="none" normalizeH="0" baseline="0" dirty="0" smtClean="0">
                          <a:ln>
                            <a:noFill/>
                          </a:ln>
                          <a:effectLst/>
                        </a:rPr>
                        <a:t>学时，</a:t>
                      </a:r>
                      <a:r>
                        <a:rPr kumimoji="1" lang="en-US" altLang="zh-CN" sz="1800" u="none" strike="noStrike" cap="none" normalizeH="0" baseline="0" dirty="0" smtClean="0">
                          <a:ln>
                            <a:noFill/>
                          </a:ln>
                          <a:effectLst/>
                        </a:rPr>
                        <a:t>2</a:t>
                      </a:r>
                      <a:r>
                        <a:rPr kumimoji="1" lang="zh-CN" altLang="en-US" sz="1800" u="none" strike="noStrike" cap="none" normalizeH="0" baseline="0" dirty="0" smtClean="0">
                          <a:ln>
                            <a:noFill/>
                          </a:ln>
                          <a:effectLst/>
                        </a:rPr>
                        <a:t>学分</a:t>
                      </a:r>
                      <a:r>
                        <a:rPr kumimoji="0" lang="zh-CN" altLang="en-US" sz="1800" u="none" strike="noStrike" cap="none" normalizeH="0" baseline="0" dirty="0" smtClean="0">
                          <a:ln>
                            <a:noFill/>
                          </a:ln>
                          <a:effectLst/>
                        </a:rPr>
                        <a:t>）</a:t>
                      </a:r>
                      <a:r>
                        <a:rPr kumimoji="1" lang="zh-CN" altLang="en-US" sz="1800" u="none" strike="noStrike" cap="none" normalizeH="0" baseline="0" dirty="0" smtClean="0">
                          <a:ln>
                            <a:noFill/>
                          </a:ln>
                          <a:effectLst/>
                        </a:rPr>
                        <a:t>，不得多选或少选，也不得分两个学期选修。</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extLst>
                  <a:ext uri="{0D108BD9-81ED-4DB2-BD59-A6C34878D82A}">
                    <a16:rowId xmlns:a16="http://schemas.microsoft.com/office/drawing/2014/main" val="10002"/>
                  </a:ext>
                </a:extLst>
              </a:tr>
              <a:tr h="98659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免修考试</a:t>
                      </a:r>
                      <a:endParaRPr kumimoji="0" lang="zh-CN" altLang="en-US" sz="1800" b="0" i="0" u="none" strike="noStrike" cap="none" normalizeH="0" baseline="0" smtClean="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lang="zh-CN" altLang="en-US" sz="1800" dirty="0" smtClean="0">
                          <a:sym typeface="+mn-ea"/>
                        </a:rPr>
                        <a:t>未修读过本课程的学生（博士生及学术型硕士生）</a:t>
                      </a:r>
                      <a:r>
                        <a:rPr kumimoji="1" lang="zh-CN" altLang="en-US" sz="1800" dirty="0" smtClean="0">
                          <a:ln>
                            <a:noFill/>
                          </a:ln>
                          <a:effectLst/>
                          <a:sym typeface="+mn-ea"/>
                        </a:rPr>
                        <a:t>可报名参加每年</a:t>
                      </a:r>
                      <a:r>
                        <a:rPr kumimoji="1" lang="en-US" altLang="zh-CN" sz="1800" dirty="0" smtClean="0">
                          <a:ln>
                            <a:noFill/>
                          </a:ln>
                          <a:effectLst/>
                          <a:sym typeface="+mn-ea"/>
                        </a:rPr>
                        <a:t>1</a:t>
                      </a:r>
                      <a:r>
                        <a:rPr kumimoji="1" lang="zh-CN" altLang="en-US" sz="1800" dirty="0" smtClean="0">
                          <a:ln>
                            <a:noFill/>
                          </a:ln>
                          <a:effectLst/>
                          <a:sym typeface="+mn-ea"/>
                        </a:rPr>
                        <a:t>月、</a:t>
                      </a:r>
                      <a:r>
                        <a:rPr kumimoji="1" lang="en-US" altLang="zh-CN" sz="1800" dirty="0" smtClean="0">
                          <a:ln>
                            <a:noFill/>
                          </a:ln>
                          <a:effectLst/>
                          <a:sym typeface="+mn-ea"/>
                        </a:rPr>
                        <a:t>6</a:t>
                      </a:r>
                      <a:r>
                        <a:rPr kumimoji="1" lang="zh-CN" altLang="en-US" sz="1800" dirty="0" smtClean="0">
                          <a:ln>
                            <a:noFill/>
                          </a:ln>
                          <a:effectLst/>
                          <a:sym typeface="+mn-ea"/>
                        </a:rPr>
                        <a:t>月免修考试。每位学生只能参加一次英语</a:t>
                      </a:r>
                      <a:r>
                        <a:rPr kumimoji="1" lang="en-US" altLang="zh-CN" sz="1800" dirty="0" smtClean="0">
                          <a:ln>
                            <a:noFill/>
                          </a:ln>
                          <a:effectLst/>
                          <a:sym typeface="+mn-ea"/>
                        </a:rPr>
                        <a:t>B</a:t>
                      </a:r>
                      <a:r>
                        <a:rPr kumimoji="1" lang="zh-CN" altLang="en-US" sz="1800" dirty="0" smtClean="0">
                          <a:ln>
                            <a:noFill/>
                          </a:ln>
                          <a:effectLst/>
                          <a:sym typeface="+mn-ea"/>
                        </a:rPr>
                        <a:t>免修考试。以报名记录为准，缺考者按未通过计。成绩达到</a:t>
                      </a:r>
                      <a:r>
                        <a:rPr kumimoji="1" lang="en-US" altLang="zh-CN" sz="1800" dirty="0" smtClean="0">
                          <a:ln>
                            <a:noFill/>
                          </a:ln>
                          <a:effectLst/>
                          <a:sym typeface="+mn-ea"/>
                        </a:rPr>
                        <a:t>70</a:t>
                      </a:r>
                      <a:r>
                        <a:rPr kumimoji="1" lang="zh-CN" altLang="en-US" sz="1800" dirty="0" smtClean="0">
                          <a:ln>
                            <a:noFill/>
                          </a:ln>
                          <a:effectLst/>
                          <a:sym typeface="+mn-ea"/>
                        </a:rPr>
                        <a:t>分可免修本课程，按实际分数登录成绩，未达到</a:t>
                      </a:r>
                      <a:r>
                        <a:rPr kumimoji="1" lang="en-US" altLang="zh-CN" sz="1800" dirty="0" smtClean="0">
                          <a:ln>
                            <a:noFill/>
                          </a:ln>
                          <a:effectLst/>
                          <a:sym typeface="+mn-ea"/>
                        </a:rPr>
                        <a:t>70</a:t>
                      </a:r>
                      <a:r>
                        <a:rPr kumimoji="1" lang="zh-CN" altLang="en-US" sz="1800" dirty="0" smtClean="0">
                          <a:ln>
                            <a:noFill/>
                          </a:ln>
                          <a:effectLst/>
                          <a:sym typeface="+mn-ea"/>
                        </a:rPr>
                        <a:t>分的不予登录 。</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712547">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课程补考</a:t>
                      </a:r>
                      <a:endParaRPr kumimoji="0" lang="zh-CN" altLang="en-US" sz="1800" b="0" i="0" u="none" strike="noStrike" cap="none" normalizeH="0" baseline="0" smtClean="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Tx/>
                        <a:buSzTx/>
                        <a:buFont typeface="Wingdings" panose="05000000000000000000" pitchFamily="2" charset="2"/>
                        <a:buNone/>
                      </a:pPr>
                      <a:r>
                        <a:rPr kumimoji="1" lang="zh-CN" altLang="en-US" sz="1800" u="none" strike="noStrike" cap="none" normalizeH="0" baseline="0" dirty="0" smtClean="0">
                          <a:ln>
                            <a:noFill/>
                          </a:ln>
                          <a:effectLst/>
                        </a:rPr>
                        <a:t>没有通过考试的学生，须参加补考；补考时间与考试内容与相应课程期末考试相同，不另行组织；具体补考办法请参加见外语系主页</a:t>
                      </a:r>
                      <a:r>
                        <a:rPr kumimoji="1" lang="zh-CN" altLang="en-US" sz="1800" dirty="0" smtClean="0">
                          <a:ln>
                            <a:noFill/>
                          </a:ln>
                          <a:effectLst/>
                          <a:sym typeface="+mn-ea"/>
                        </a:rPr>
                        <a:t>《外语系研究生公共课教学方案及补考规定》</a:t>
                      </a:r>
                      <a:r>
                        <a:rPr kumimoji="1" lang="zh-CN" altLang="en-US" sz="1800" u="none" strike="noStrike" cap="none" normalizeH="0" baseline="0" dirty="0" smtClean="0">
                          <a:ln>
                            <a:noFill/>
                          </a:ln>
                          <a:effectLst/>
                        </a:rPr>
                        <a:t>。</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52546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选课时间</a:t>
                      </a:r>
                      <a:endParaRPr kumimoji="0" lang="zh-CN" altLang="en-US" sz="1800" b="0" i="0" u="none" strike="noStrike" cap="none" normalizeH="0" baseline="0" smtClean="0">
                        <a:ln>
                          <a:noFill/>
                        </a:ln>
                        <a:solidFill>
                          <a:srgbClr val="000000"/>
                        </a:solidFill>
                        <a:effectLst/>
                        <a:latin typeface="+mn-ea"/>
                        <a:ea typeface="+mn-ea"/>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u="none" strike="noStrike" cap="none" normalizeH="0" baseline="0" dirty="0" smtClean="0">
                          <a:ln>
                            <a:noFill/>
                          </a:ln>
                          <a:effectLst/>
                        </a:rPr>
                        <a:t>一年级硕士生选课时间：</a:t>
                      </a:r>
                      <a:r>
                        <a:rPr kumimoji="0" lang="en-US" altLang="zh-CN" sz="1800" b="0" i="0" u="none" strike="noStrike" cap="none" normalizeH="0" baseline="0" dirty="0" smtClean="0">
                          <a:ln>
                            <a:noFill/>
                          </a:ln>
                          <a:solidFill>
                            <a:srgbClr val="FF0000"/>
                          </a:solidFill>
                          <a:effectLst/>
                          <a:latin typeface="+mn-ea"/>
                          <a:ea typeface="+mn-ea"/>
                        </a:rPr>
                        <a:t>2020</a:t>
                      </a:r>
                      <a:r>
                        <a:rPr kumimoji="0" lang="zh-CN" altLang="zh-CN" sz="1800" b="0" i="0" u="none" strike="noStrike" cap="none" normalizeH="0" baseline="0" dirty="0" smtClean="0">
                          <a:ln>
                            <a:noFill/>
                          </a:ln>
                          <a:solidFill>
                            <a:srgbClr val="FF0000"/>
                          </a:solidFill>
                          <a:effectLst/>
                          <a:latin typeface="+mn-ea"/>
                          <a:ea typeface="+mn-ea"/>
                        </a:rPr>
                        <a:t>年</a:t>
                      </a:r>
                      <a:r>
                        <a:rPr kumimoji="0" lang="en-US" altLang="zh-CN" sz="1800" b="0" i="0" u="none" strike="noStrike" cap="none" normalizeH="0" baseline="0" dirty="0" smtClean="0">
                          <a:ln>
                            <a:noFill/>
                          </a:ln>
                          <a:solidFill>
                            <a:srgbClr val="FF0000"/>
                          </a:solidFill>
                          <a:effectLst/>
                          <a:latin typeface="+mn-ea"/>
                          <a:ea typeface="+mn-ea"/>
                        </a:rPr>
                        <a:t>9</a:t>
                      </a:r>
                      <a:r>
                        <a:rPr kumimoji="0" lang="zh-CN" altLang="zh-CN" sz="1800" b="0" i="0" u="none" strike="noStrike" cap="none" normalizeH="0" baseline="0" dirty="0" smtClean="0">
                          <a:ln>
                            <a:noFill/>
                          </a:ln>
                          <a:solidFill>
                            <a:srgbClr val="FF0000"/>
                          </a:solidFill>
                          <a:effectLst/>
                          <a:latin typeface="+mn-ea"/>
                          <a:ea typeface="+mn-ea"/>
                        </a:rPr>
                        <a:t>月</a:t>
                      </a:r>
                      <a:r>
                        <a:rPr kumimoji="0" lang="en-US" altLang="zh-CN" sz="1800" b="0" i="0" u="none" strike="noStrike" cap="none" normalizeH="0" baseline="0" dirty="0" smtClean="0">
                          <a:ln>
                            <a:noFill/>
                          </a:ln>
                          <a:solidFill>
                            <a:srgbClr val="FF0000"/>
                          </a:solidFill>
                          <a:effectLst/>
                          <a:latin typeface="+mn-ea"/>
                          <a:ea typeface="+mn-ea"/>
                        </a:rPr>
                        <a:t>13</a:t>
                      </a:r>
                      <a:r>
                        <a:rPr kumimoji="0" lang="zh-CN" altLang="zh-CN" sz="1800" b="0" i="0" u="none" strike="noStrike" cap="none" normalizeH="0" baseline="0" dirty="0" smtClean="0">
                          <a:ln>
                            <a:noFill/>
                          </a:ln>
                          <a:solidFill>
                            <a:srgbClr val="FF0000"/>
                          </a:solidFill>
                          <a:effectLst/>
                          <a:latin typeface="+mn-ea"/>
                          <a:ea typeface="+mn-ea"/>
                        </a:rPr>
                        <a:t>日</a:t>
                      </a:r>
                      <a:r>
                        <a:rPr kumimoji="0" lang="en-US" altLang="zh-CN" sz="1800" b="0" i="0" u="none" strike="noStrike" cap="none" normalizeH="0" baseline="0" dirty="0" smtClean="0">
                          <a:ln>
                            <a:noFill/>
                          </a:ln>
                          <a:solidFill>
                            <a:srgbClr val="FF0000"/>
                          </a:solidFill>
                          <a:effectLst/>
                          <a:latin typeface="+mn-ea"/>
                          <a:ea typeface="+mn-ea"/>
                        </a:rPr>
                        <a:t>12:30</a:t>
                      </a:r>
                      <a:r>
                        <a:rPr kumimoji="0" lang="zh-CN" altLang="zh-CN" sz="1800" b="0" i="0" u="none" strike="noStrike" cap="none" normalizeH="0" baseline="0" dirty="0" smtClean="0">
                          <a:ln>
                            <a:noFill/>
                          </a:ln>
                          <a:solidFill>
                            <a:srgbClr val="FF0000"/>
                          </a:solidFill>
                          <a:effectLst/>
                          <a:latin typeface="+mn-ea"/>
                          <a:ea typeface="+mn-ea"/>
                        </a:rPr>
                        <a:t>；</a:t>
                      </a:r>
                      <a:endParaRPr kumimoji="0" lang="en-US" altLang="zh-CN" sz="1800" b="0" u="none" strike="noStrike" cap="none" normalizeH="0" baseline="0" dirty="0" smtClean="0">
                        <a:ln>
                          <a:noFill/>
                        </a:ln>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u="none" strike="noStrike" cap="none" normalizeH="0" baseline="0" dirty="0" smtClean="0">
                          <a:ln>
                            <a:noFill/>
                          </a:ln>
                          <a:effectLst/>
                        </a:rPr>
                        <a:t>一年级直博生选课时间：</a:t>
                      </a:r>
                      <a:r>
                        <a:rPr kumimoji="0" lang="en-US" altLang="zh-CN" sz="1800" b="0" i="0" u="none" strike="noStrike" kern="1200" cap="none" normalizeH="0" baseline="0" dirty="0" smtClean="0">
                          <a:ln>
                            <a:noFill/>
                          </a:ln>
                          <a:solidFill>
                            <a:srgbClr val="FF0000"/>
                          </a:solidFill>
                          <a:effectLst/>
                          <a:latin typeface="+mn-ea"/>
                          <a:ea typeface="+mn-ea"/>
                          <a:cs typeface="+mn-cs"/>
                        </a:rPr>
                        <a:t>2020</a:t>
                      </a:r>
                      <a:r>
                        <a:rPr kumimoji="0" lang="zh-CN" altLang="zh-CN" sz="1800" b="0" i="0" u="none" strike="noStrike" kern="1200" cap="none" normalizeH="0" baseline="0" dirty="0" smtClean="0">
                          <a:ln>
                            <a:noFill/>
                          </a:ln>
                          <a:solidFill>
                            <a:srgbClr val="FF0000"/>
                          </a:solidFill>
                          <a:effectLst/>
                          <a:latin typeface="+mn-ea"/>
                          <a:ea typeface="+mn-ea"/>
                          <a:cs typeface="+mn-cs"/>
                        </a:rPr>
                        <a:t>年</a:t>
                      </a:r>
                      <a:r>
                        <a:rPr kumimoji="0" lang="en-US" altLang="zh-CN" sz="1800" b="0" i="0" u="none" strike="noStrike" kern="1200" cap="none" normalizeH="0" baseline="0" dirty="0" smtClean="0">
                          <a:ln>
                            <a:noFill/>
                          </a:ln>
                          <a:solidFill>
                            <a:srgbClr val="FF0000"/>
                          </a:solidFill>
                          <a:effectLst/>
                          <a:latin typeface="+mn-ea"/>
                          <a:ea typeface="+mn-ea"/>
                          <a:cs typeface="+mn-cs"/>
                        </a:rPr>
                        <a:t>9</a:t>
                      </a:r>
                      <a:r>
                        <a:rPr kumimoji="0" lang="zh-CN" altLang="zh-CN" sz="1800" b="0" i="0" u="none" strike="noStrike" kern="1200" cap="none" normalizeH="0" baseline="0" dirty="0" smtClean="0">
                          <a:ln>
                            <a:noFill/>
                          </a:ln>
                          <a:solidFill>
                            <a:srgbClr val="FF0000"/>
                          </a:solidFill>
                          <a:effectLst/>
                          <a:latin typeface="+mn-ea"/>
                          <a:ea typeface="+mn-ea"/>
                          <a:cs typeface="+mn-cs"/>
                        </a:rPr>
                        <a:t>月</a:t>
                      </a:r>
                      <a:r>
                        <a:rPr kumimoji="0" lang="en-US" altLang="zh-CN" sz="1800" b="0" i="0" u="none" strike="noStrike" kern="1200" cap="none" normalizeH="0" baseline="0" dirty="0" smtClean="0">
                          <a:ln>
                            <a:noFill/>
                          </a:ln>
                          <a:solidFill>
                            <a:srgbClr val="FF0000"/>
                          </a:solidFill>
                          <a:effectLst/>
                          <a:latin typeface="+mn-ea"/>
                          <a:ea typeface="+mn-ea"/>
                          <a:cs typeface="+mn-cs"/>
                        </a:rPr>
                        <a:t>12</a:t>
                      </a:r>
                      <a:r>
                        <a:rPr kumimoji="0" lang="zh-CN" altLang="zh-CN" sz="1800" b="0" i="0" u="none" strike="noStrike" kern="1200" cap="none" normalizeH="0" baseline="0" dirty="0" smtClean="0">
                          <a:ln>
                            <a:noFill/>
                          </a:ln>
                          <a:solidFill>
                            <a:srgbClr val="FF0000"/>
                          </a:solidFill>
                          <a:effectLst/>
                          <a:latin typeface="+mn-ea"/>
                          <a:ea typeface="+mn-ea"/>
                          <a:cs typeface="+mn-cs"/>
                        </a:rPr>
                        <a:t>日</a:t>
                      </a:r>
                      <a:r>
                        <a:rPr kumimoji="0" lang="en-US" altLang="zh-CN" sz="1800" b="0" i="0" u="none" strike="noStrike" kern="1200" cap="none" normalizeH="0" baseline="0" dirty="0" smtClean="0">
                          <a:ln>
                            <a:noFill/>
                          </a:ln>
                          <a:solidFill>
                            <a:srgbClr val="FF0000"/>
                          </a:solidFill>
                          <a:effectLst/>
                          <a:latin typeface="+mn-ea"/>
                          <a:ea typeface="+mn-ea"/>
                          <a:cs typeface="+mn-cs"/>
                        </a:rPr>
                        <a:t>12:30</a:t>
                      </a:r>
                      <a:r>
                        <a:rPr kumimoji="0" lang="zh-CN" altLang="en-US" sz="1800" b="0" i="0" u="none" strike="noStrike" kern="1200" cap="none" normalizeH="0" baseline="0" dirty="0" smtClean="0">
                          <a:ln>
                            <a:noFill/>
                          </a:ln>
                          <a:solidFill>
                            <a:srgbClr val="FF0000"/>
                          </a:solidFill>
                          <a:effectLst/>
                          <a:latin typeface="+mn-ea"/>
                          <a:ea typeface="+mn-ea"/>
                          <a:cs typeface="+mn-cs"/>
                        </a:rPr>
                        <a:t>；</a:t>
                      </a:r>
                      <a:endParaRPr kumimoji="0" lang="en-US" altLang="zh-CN" sz="1800" b="0" i="0" u="none" strike="noStrike" kern="1200" cap="none" normalizeH="0" baseline="0" dirty="0" smtClean="0">
                        <a:ln>
                          <a:noFill/>
                        </a:ln>
                        <a:solidFill>
                          <a:srgbClr val="FF0000"/>
                        </a:solidFill>
                        <a:effectLst/>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smtClean="0">
                          <a:ln>
                            <a:noFill/>
                          </a:ln>
                          <a:effectLst/>
                        </a:rPr>
                        <a:t>已报名</a:t>
                      </a:r>
                      <a:r>
                        <a:rPr kumimoji="0" lang="zh-CN" altLang="zh-CN" sz="1800" u="none" strike="noStrike" cap="none" normalizeH="0" baseline="0" dirty="0" smtClean="0">
                          <a:ln>
                            <a:noFill/>
                          </a:ln>
                          <a:effectLst/>
                        </a:rPr>
                        <a:t>统招博士和高年级硕士选课时间：</a:t>
                      </a:r>
                      <a:r>
                        <a:rPr kumimoji="0" lang="en-US" altLang="zh-CN" sz="1800" b="0" i="0" u="none" strike="noStrike" kern="1200" cap="none" normalizeH="0" baseline="0" dirty="0" smtClean="0">
                          <a:ln>
                            <a:noFill/>
                          </a:ln>
                          <a:solidFill>
                            <a:srgbClr val="FF0000"/>
                          </a:solidFill>
                          <a:effectLst/>
                          <a:latin typeface="+mn-ea"/>
                          <a:ea typeface="+mn-ea"/>
                          <a:cs typeface="+mn-cs"/>
                        </a:rPr>
                        <a:t>2020</a:t>
                      </a:r>
                      <a:r>
                        <a:rPr kumimoji="0" lang="zh-CN" altLang="zh-CN" sz="1800" b="0" i="0" u="none" strike="noStrike" kern="1200" cap="none" normalizeH="0" baseline="0" dirty="0" smtClean="0">
                          <a:ln>
                            <a:noFill/>
                          </a:ln>
                          <a:solidFill>
                            <a:srgbClr val="FF0000"/>
                          </a:solidFill>
                          <a:effectLst/>
                          <a:latin typeface="+mn-ea"/>
                          <a:ea typeface="+mn-ea"/>
                          <a:cs typeface="+mn-cs"/>
                        </a:rPr>
                        <a:t>年</a:t>
                      </a:r>
                      <a:r>
                        <a:rPr kumimoji="0" lang="en-US" altLang="zh-CN" sz="1800" b="0" i="0" u="none" strike="noStrike" kern="1200" cap="none" normalizeH="0" baseline="0" dirty="0" smtClean="0">
                          <a:ln>
                            <a:noFill/>
                          </a:ln>
                          <a:solidFill>
                            <a:srgbClr val="FF0000"/>
                          </a:solidFill>
                          <a:effectLst/>
                          <a:latin typeface="+mn-ea"/>
                          <a:ea typeface="+mn-ea"/>
                          <a:cs typeface="+mn-cs"/>
                        </a:rPr>
                        <a:t>9</a:t>
                      </a:r>
                      <a:r>
                        <a:rPr kumimoji="0" lang="zh-CN" altLang="zh-CN" sz="1800" b="0" i="0" u="none" strike="noStrike" kern="1200" cap="none" normalizeH="0" baseline="0" dirty="0" smtClean="0">
                          <a:ln>
                            <a:noFill/>
                          </a:ln>
                          <a:solidFill>
                            <a:srgbClr val="FF0000"/>
                          </a:solidFill>
                          <a:effectLst/>
                          <a:latin typeface="+mn-ea"/>
                          <a:ea typeface="+mn-ea"/>
                          <a:cs typeface="+mn-cs"/>
                        </a:rPr>
                        <a:t>月</a:t>
                      </a:r>
                      <a:r>
                        <a:rPr kumimoji="0" lang="en-US" altLang="zh-CN" sz="1800" b="0" i="0" u="none" strike="noStrike" kern="1200" cap="none" normalizeH="0" baseline="0" dirty="0" smtClean="0">
                          <a:ln>
                            <a:noFill/>
                          </a:ln>
                          <a:solidFill>
                            <a:srgbClr val="FF0000"/>
                          </a:solidFill>
                          <a:effectLst/>
                          <a:latin typeface="+mn-ea"/>
                          <a:ea typeface="+mn-ea"/>
                          <a:cs typeface="+mn-cs"/>
                        </a:rPr>
                        <a:t>9</a:t>
                      </a:r>
                      <a:r>
                        <a:rPr kumimoji="0" lang="zh-CN" altLang="zh-CN" sz="1800" b="0" i="0" u="none" strike="noStrike" kern="1200" cap="none" normalizeH="0" baseline="0" dirty="0" smtClean="0">
                          <a:ln>
                            <a:noFill/>
                          </a:ln>
                          <a:solidFill>
                            <a:srgbClr val="FF0000"/>
                          </a:solidFill>
                          <a:effectLst/>
                          <a:latin typeface="+mn-ea"/>
                          <a:ea typeface="+mn-ea"/>
                          <a:cs typeface="+mn-cs"/>
                        </a:rPr>
                        <a:t>日</a:t>
                      </a:r>
                      <a:r>
                        <a:rPr kumimoji="0" lang="en-US" altLang="zh-CN" sz="1800" b="0" i="0" u="none" strike="noStrike" kern="1200" cap="none" normalizeH="0" baseline="0" dirty="0" smtClean="0">
                          <a:ln>
                            <a:noFill/>
                          </a:ln>
                          <a:solidFill>
                            <a:srgbClr val="FF0000"/>
                          </a:solidFill>
                          <a:effectLst/>
                          <a:latin typeface="+mn-ea"/>
                          <a:ea typeface="+mn-ea"/>
                          <a:cs typeface="+mn-cs"/>
                        </a:rPr>
                        <a:t>12:30。</a:t>
                      </a:r>
                      <a:endParaRPr kumimoji="0" lang="zh-CN" altLang="en-US" sz="1800" b="0" i="0" u="none" strike="noStrike" kern="1200" cap="none" normalizeH="0" baseline="0" dirty="0" smtClean="0">
                        <a:ln>
                          <a:noFill/>
                        </a:ln>
                        <a:solidFill>
                          <a:srgbClr val="FF0000"/>
                        </a:solidFill>
                        <a:effectLst/>
                        <a:latin typeface="+mn-ea"/>
                        <a:ea typeface="+mn-ea"/>
                        <a:cs typeface="+mn-cs"/>
                      </a:endParaRPr>
                    </a:p>
                  </a:txBody>
                  <a:tcPr marT="45721" marB="45721"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三、选课说明 </a:t>
            </a:r>
            <a:r>
              <a:rPr lang="en-US" altLang="zh-CN" b="1" dirty="0">
                <a:effectLst>
                  <a:outerShdw blurRad="38100" dist="38100" dir="2700000" algn="tl">
                    <a:srgbClr val="C0C0C0"/>
                  </a:outerShdw>
                </a:effectLst>
              </a:rPr>
              <a:t>--- </a:t>
            </a:r>
            <a:r>
              <a:rPr lang="zh-CN" altLang="en-US" sz="4000" b="1" dirty="0">
                <a:effectLst>
                  <a:outerShdw blurRad="38100" dist="38100" dir="2700000" algn="tl">
                    <a:srgbClr val="C0C0C0"/>
                  </a:outerShdw>
                </a:effectLst>
              </a:rPr>
              <a:t>专业英语（英语</a:t>
            </a:r>
            <a:r>
              <a:rPr lang="en-US" altLang="zh-CN" sz="4000" b="1" dirty="0">
                <a:effectLst>
                  <a:outerShdw blurRad="38100" dist="38100" dir="2700000" algn="tl">
                    <a:srgbClr val="C0C0C0"/>
                  </a:outerShdw>
                </a:effectLst>
              </a:rPr>
              <a:t>C</a:t>
            </a:r>
            <a:r>
              <a:rPr lang="zh-CN" altLang="en-US" sz="4000" b="1" dirty="0">
                <a:effectLst>
                  <a:outerShdw blurRad="38100" dist="38100" dir="2700000" algn="tl">
                    <a:srgbClr val="C0C0C0"/>
                  </a:outerShdw>
                </a:effectLst>
              </a:rPr>
              <a:t>）</a:t>
            </a:r>
            <a:endParaRPr lang="zh-CN" altLang="en-US" dirty="0"/>
          </a:p>
        </p:txBody>
      </p:sp>
      <p:graphicFrame>
        <p:nvGraphicFramePr>
          <p:cNvPr id="4" name="Group 26"/>
          <p:cNvGraphicFramePr>
            <a:graphicFrameLocks noGrp="1"/>
          </p:cNvGraphicFramePr>
          <p:nvPr>
            <p:ph idx="1"/>
          </p:nvPr>
        </p:nvGraphicFramePr>
        <p:xfrm>
          <a:off x="838200" y="1400928"/>
          <a:ext cx="10515600" cy="4451231"/>
        </p:xfrm>
        <a:graphic>
          <a:graphicData uri="http://schemas.openxmlformats.org/drawingml/2006/table">
            <a:tbl>
              <a:tblPr firstRow="1" bandRow="1">
                <a:tableStyleId>{00A15C55-8517-42AA-B614-E9B94910E393}</a:tableStyleId>
              </a:tblPr>
              <a:tblGrid>
                <a:gridCol w="2352760">
                  <a:extLst>
                    <a:ext uri="{9D8B030D-6E8A-4147-A177-3AD203B41FA5}">
                      <a16:colId xmlns:a16="http://schemas.microsoft.com/office/drawing/2014/main" val="20000"/>
                    </a:ext>
                  </a:extLst>
                </a:gridCol>
                <a:gridCol w="8162840">
                  <a:extLst>
                    <a:ext uri="{9D8B030D-6E8A-4147-A177-3AD203B41FA5}">
                      <a16:colId xmlns:a16="http://schemas.microsoft.com/office/drawing/2014/main" val="20001"/>
                    </a:ext>
                  </a:extLst>
                </a:gridCol>
              </a:tblGrid>
              <a:tr h="1015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dirty="0" smtClean="0">
                          <a:ln>
                            <a:noFill/>
                          </a:ln>
                          <a:effectLst/>
                        </a:rPr>
                        <a:t>课程性质</a:t>
                      </a:r>
                      <a:endParaRPr kumimoji="0" lang="zh-CN" altLang="en-US" sz="1800" b="0"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tc>
                  <a:txBody>
                    <a:bodyPr/>
                    <a:lstStyle/>
                    <a:p>
                      <a:pPr marL="0" marR="0" lvl="0" indent="0" algn="l" defTabSz="914400" rtl="0" eaLnBrk="0" fontAlgn="base" latinLnBrk="0" hangingPunct="0">
                        <a:lnSpc>
                          <a:spcPct val="100000"/>
                        </a:lnSpc>
                        <a:spcBef>
                          <a:spcPts val="0"/>
                        </a:spcBef>
                        <a:spcAft>
                          <a:spcPct val="0"/>
                        </a:spcAft>
                        <a:buClrTx/>
                        <a:buSzTx/>
                        <a:buFontTx/>
                        <a:buNone/>
                      </a:pPr>
                      <a:r>
                        <a:rPr kumimoji="0" lang="zh-CN" altLang="en-US" sz="1800" u="none" strike="noStrike" cap="none" normalizeH="0" baseline="0" dirty="0" smtClean="0">
                          <a:ln>
                            <a:noFill/>
                          </a:ln>
                          <a:effectLst/>
                        </a:rPr>
                        <a:t>为专业硕士开设，课程安排在春季学期，</a:t>
                      </a:r>
                      <a:r>
                        <a:rPr kumimoji="0" lang="en-US" altLang="zh-CN" sz="1800" u="none" strike="noStrike" cap="none" normalizeH="0" baseline="0" dirty="0" smtClean="0">
                          <a:ln>
                            <a:noFill/>
                          </a:ln>
                          <a:effectLst/>
                        </a:rPr>
                        <a:t>2</a:t>
                      </a:r>
                      <a:r>
                        <a:rPr kumimoji="0" lang="zh-CN" altLang="en-US" sz="1800" u="none" strike="noStrike" cap="none" normalizeH="0" baseline="0" dirty="0" smtClean="0">
                          <a:ln>
                            <a:noFill/>
                          </a:ln>
                          <a:effectLst/>
                        </a:rPr>
                        <a:t>学分。</a:t>
                      </a:r>
                      <a:endParaRPr kumimoji="0" lang="zh-CN" altLang="en-US" sz="1800" b="0"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90962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课程要求</a:t>
                      </a:r>
                      <a:endParaRPr kumimoji="0" lang="zh-CN" altLang="en-US" sz="1800" b="0" i="0" u="none" strike="noStrike" cap="none" normalizeH="0" baseline="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Tx/>
                        <a:buSzTx/>
                        <a:buFontTx/>
                        <a:buNone/>
                      </a:pPr>
                      <a:r>
                        <a:rPr kumimoji="1" lang="zh-CN" altLang="en-US" sz="1800" u="none" strike="noStrike" cap="none" normalizeH="0" baseline="0" dirty="0" smtClean="0">
                          <a:ln>
                            <a:noFill/>
                          </a:ln>
                          <a:effectLst/>
                        </a:rPr>
                        <a:t>进入课程学习的学生均参加期末考试，卷面成绩与平时成绩合成总成绩。</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E8CB"/>
                    </a:solidFill>
                  </a:tcPr>
                </a:tc>
                <a:extLst>
                  <a:ext uri="{0D108BD9-81ED-4DB2-BD59-A6C34878D82A}">
                    <a16:rowId xmlns:a16="http://schemas.microsoft.com/office/drawing/2014/main" val="10001"/>
                  </a:ext>
                </a:extLst>
              </a:tr>
              <a:tr h="1043109">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课程补考</a:t>
                      </a:r>
                      <a:endParaRPr kumimoji="0" lang="zh-CN" altLang="en-US" sz="1800" b="0" i="0" u="none" strike="noStrike" cap="none" normalizeH="0" baseline="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Tx/>
                        <a:buSzTx/>
                        <a:buFontTx/>
                        <a:buNone/>
                      </a:pPr>
                      <a:r>
                        <a:rPr kumimoji="1" lang="zh-CN" altLang="en-US" sz="1800" u="none" strike="noStrike" cap="none" normalizeH="0" baseline="0" dirty="0" smtClean="0">
                          <a:ln>
                            <a:noFill/>
                          </a:ln>
                          <a:effectLst/>
                        </a:rPr>
                        <a:t>在校期间考试没有通过的学生，须参加补考；考试内容与相应课程期末考试相同，具体补考办法请参加见外语系主页。 </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FF4E7"/>
                    </a:solidFill>
                  </a:tcPr>
                </a:tc>
                <a:extLst>
                  <a:ext uri="{0D108BD9-81ED-4DB2-BD59-A6C34878D82A}">
                    <a16:rowId xmlns:a16="http://schemas.microsoft.com/office/drawing/2014/main" val="10002"/>
                  </a:ext>
                </a:extLst>
              </a:tr>
              <a:tr h="78770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选课内容</a:t>
                      </a:r>
                      <a:endParaRPr kumimoji="0" lang="zh-CN" altLang="en-US" sz="1800" b="0" i="0" u="none" strike="noStrike" cap="none" normalizeH="0" baseline="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Tx/>
                        <a:buSzTx/>
                        <a:buFontTx/>
                        <a:buNone/>
                      </a:pPr>
                      <a:r>
                        <a:rPr kumimoji="1" lang="zh-CN" altLang="en-US" sz="1800" u="none" strike="noStrike" cap="none" normalizeH="0" baseline="0" dirty="0" smtClean="0">
                          <a:ln>
                            <a:noFill/>
                          </a:ln>
                          <a:effectLst/>
                        </a:rPr>
                        <a:t>英语</a:t>
                      </a:r>
                      <a:r>
                        <a:rPr kumimoji="1" lang="en-US" altLang="zh-CN" sz="1800" u="none" strike="noStrike" cap="none" normalizeH="0" baseline="0" dirty="0" smtClean="0">
                          <a:ln>
                            <a:noFill/>
                          </a:ln>
                          <a:effectLst/>
                        </a:rPr>
                        <a:t>C</a:t>
                      </a:r>
                      <a:r>
                        <a:rPr kumimoji="1" lang="zh-CN" altLang="en-US" sz="1800" u="none" strike="noStrike" cap="none" normalizeH="0" baseline="0" dirty="0" smtClean="0">
                          <a:ln>
                            <a:noFill/>
                          </a:ln>
                          <a:effectLst/>
                        </a:rPr>
                        <a:t>的学生每人只选一个班。</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94955">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800" u="none" strike="noStrike" cap="none" normalizeH="0" baseline="0" smtClean="0">
                          <a:ln>
                            <a:noFill/>
                          </a:ln>
                          <a:effectLst/>
                        </a:rPr>
                        <a:t>选课时间</a:t>
                      </a:r>
                      <a:endParaRPr kumimoji="0" lang="zh-CN" altLang="en-US" sz="1800" b="0" i="0" u="none" strike="noStrike" cap="none" normalizeH="0" baseline="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Tx/>
                        <a:buSzTx/>
                        <a:buFontTx/>
                        <a:buNone/>
                      </a:pPr>
                      <a:r>
                        <a:rPr kumimoji="1" lang="zh-CN" altLang="en-US" sz="1800" u="none" strike="noStrike" cap="none" normalizeH="0" baseline="0" dirty="0" smtClean="0">
                          <a:ln>
                            <a:noFill/>
                          </a:ln>
                          <a:effectLst/>
                        </a:rPr>
                        <a:t>春季学期开课</a:t>
                      </a:r>
                      <a:endParaRPr kumimoji="1" lang="zh-CN" altLang="en-US" sz="1800" b="0" i="0" u="none" strike="noStrike" cap="none" normalizeH="0" baseline="0" dirty="0" smtClean="0">
                        <a:ln>
                          <a:noFill/>
                        </a:ln>
                        <a:solidFill>
                          <a:srgbClr val="000000"/>
                        </a:solidFill>
                        <a:effectLst/>
                        <a:latin typeface="+mn-ea"/>
                        <a:ea typeface="+mn-ea"/>
                        <a:cs typeface="楷体_GB2312"/>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专业课</a:t>
            </a:r>
            <a:endParaRPr lang="zh-CN" altLang="en-US" dirty="0"/>
          </a:p>
        </p:txBody>
      </p:sp>
      <p:graphicFrame>
        <p:nvGraphicFramePr>
          <p:cNvPr id="4" name="表格 3"/>
          <p:cNvGraphicFramePr>
            <a:graphicFrameLocks noGrp="1"/>
          </p:cNvGraphicFramePr>
          <p:nvPr/>
        </p:nvGraphicFramePr>
        <p:xfrm>
          <a:off x="1277601" y="1409029"/>
          <a:ext cx="9502691" cy="4808412"/>
        </p:xfrm>
        <a:graphic>
          <a:graphicData uri="http://schemas.openxmlformats.org/drawingml/2006/table">
            <a:tbl>
              <a:tblPr firstRow="1" bandRow="1">
                <a:tableStyleId>{C4B1156A-380E-4F78-BDF5-A606A8083BF9}</a:tableStyleId>
              </a:tblPr>
              <a:tblGrid>
                <a:gridCol w="3387097">
                  <a:extLst>
                    <a:ext uri="{9D8B030D-6E8A-4147-A177-3AD203B41FA5}">
                      <a16:colId xmlns:a16="http://schemas.microsoft.com/office/drawing/2014/main" val="20000"/>
                    </a:ext>
                  </a:extLst>
                </a:gridCol>
                <a:gridCol w="3023484">
                  <a:extLst>
                    <a:ext uri="{9D8B030D-6E8A-4147-A177-3AD203B41FA5}">
                      <a16:colId xmlns:a16="http://schemas.microsoft.com/office/drawing/2014/main" val="20001"/>
                    </a:ext>
                  </a:extLst>
                </a:gridCol>
                <a:gridCol w="3092110">
                  <a:extLst>
                    <a:ext uri="{9D8B030D-6E8A-4147-A177-3AD203B41FA5}">
                      <a16:colId xmlns:a16="http://schemas.microsoft.com/office/drawing/2014/main" val="20002"/>
                    </a:ext>
                  </a:extLst>
                </a:gridCol>
              </a:tblGrid>
              <a:tr h="660400">
                <a:tc>
                  <a:txBody>
                    <a:bodyPr/>
                    <a:lstStyle/>
                    <a:p>
                      <a:pPr algn="ctr"/>
                      <a:r>
                        <a:rPr lang="zh-CN" altLang="en-US" sz="2400" dirty="0" smtClean="0"/>
                        <a:t>专业课类型</a:t>
                      </a:r>
                      <a:endParaRPr lang="zh-CN" altLang="en-US" sz="240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dirty="0" smtClean="0"/>
                        <a:t>开课学期</a:t>
                      </a:r>
                      <a:endParaRPr lang="zh-CN" altLang="en-US" sz="2400" dirty="0">
                        <a:latin typeface="+mn-ea"/>
                        <a:ea typeface="+mn-ea"/>
                      </a:endParaRPr>
                    </a:p>
                  </a:txBody>
                  <a:tcPr anchor="ctr"/>
                </a:tc>
                <a:tc>
                  <a:txBody>
                    <a:bodyPr/>
                    <a:lstStyle/>
                    <a:p>
                      <a:pPr algn="ctr"/>
                      <a:r>
                        <a:rPr lang="zh-CN" altLang="en-US" sz="2400" dirty="0" smtClean="0"/>
                        <a:t>备注</a:t>
                      </a:r>
                      <a:endParaRPr lang="zh-CN" altLang="en-US" sz="2400" dirty="0">
                        <a:latin typeface="+mn-ea"/>
                        <a:ea typeface="+mn-ea"/>
                      </a:endParaRPr>
                    </a:p>
                  </a:txBody>
                  <a:tcPr anchor="ctr"/>
                </a:tc>
                <a:extLst>
                  <a:ext uri="{0D108BD9-81ED-4DB2-BD59-A6C34878D82A}">
                    <a16:rowId xmlns:a16="http://schemas.microsoft.com/office/drawing/2014/main" val="10000"/>
                  </a:ext>
                </a:extLst>
              </a:tr>
              <a:tr h="400092">
                <a:tc>
                  <a:txBody>
                    <a:bodyPr/>
                    <a:lstStyle/>
                    <a:p>
                      <a:pPr algn="ctr"/>
                      <a:r>
                        <a:rPr lang="zh-CN" altLang="en-US" dirty="0" smtClean="0"/>
                        <a:t>一级学科核心课</a:t>
                      </a:r>
                      <a:endParaRPr lang="zh-CN" altLang="en-US" dirty="0">
                        <a:latin typeface="+mn-ea"/>
                        <a:ea typeface="+mn-ea"/>
                      </a:endParaRPr>
                    </a:p>
                  </a:txBody>
                  <a:tcPr anchor="ctr"/>
                </a:tc>
                <a:tc rowSpan="6">
                  <a:txBody>
                    <a:bodyPr/>
                    <a:lstStyle/>
                    <a:p>
                      <a:pPr algn="ctr"/>
                      <a:r>
                        <a:rPr lang="zh-CN" altLang="en-US" dirty="0" smtClean="0"/>
                        <a:t>秋季和春季学期开设</a:t>
                      </a:r>
                      <a:endParaRPr lang="zh-CN" altLang="en-US" dirty="0">
                        <a:latin typeface="+mn-ea"/>
                        <a:ea typeface="+mn-ea"/>
                      </a:endParaRPr>
                    </a:p>
                  </a:txBody>
                  <a:tcPr anchor="ctr"/>
                </a:tc>
                <a:tc rowSpan="6">
                  <a:txBody>
                    <a:bodyPr/>
                    <a:lstStyle/>
                    <a:p>
                      <a:pPr algn="ctr"/>
                      <a:r>
                        <a:rPr lang="zh-CN" altLang="en-US" dirty="0" smtClean="0"/>
                        <a:t>可作为学位课或非学位课修读。</a:t>
                      </a:r>
                      <a:endParaRPr lang="zh-CN" altLang="en-US" dirty="0">
                        <a:latin typeface="+mn-ea"/>
                        <a:ea typeface="+mn-ea"/>
                      </a:endParaRPr>
                    </a:p>
                  </a:txBody>
                  <a:tcPr anchor="ctr"/>
                </a:tc>
                <a:extLst>
                  <a:ext uri="{0D108BD9-81ED-4DB2-BD59-A6C34878D82A}">
                    <a16:rowId xmlns:a16="http://schemas.microsoft.com/office/drawing/2014/main" val="10001"/>
                  </a:ext>
                </a:extLst>
              </a:tr>
              <a:tr h="360040">
                <a:tc>
                  <a:txBody>
                    <a:bodyPr/>
                    <a:lstStyle/>
                    <a:p>
                      <a:pPr algn="ctr"/>
                      <a:r>
                        <a:rPr lang="zh-CN" altLang="en-US" dirty="0" smtClean="0"/>
                        <a:t>一级学科普及课</a:t>
                      </a:r>
                      <a:endParaRPr lang="zh-CN" altLang="en-US" dirty="0">
                        <a:latin typeface="+mn-ea"/>
                        <a:ea typeface="+mn-ea"/>
                      </a:endParaRPr>
                    </a:p>
                  </a:txBody>
                  <a:tcPr anchor="ct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2"/>
                  </a:ext>
                </a:extLst>
              </a:tr>
              <a:tr h="354320">
                <a:tc>
                  <a:txBody>
                    <a:bodyPr/>
                    <a:lstStyle/>
                    <a:p>
                      <a:pPr algn="ctr"/>
                      <a:r>
                        <a:rPr lang="zh-CN" altLang="en-US" dirty="0" smtClean="0"/>
                        <a:t>一级学科研讨课</a:t>
                      </a:r>
                      <a:endParaRPr lang="zh-CN" altLang="en-US" dirty="0">
                        <a:latin typeface="+mn-ea"/>
                        <a:ea typeface="+mn-ea"/>
                      </a:endParaRPr>
                    </a:p>
                  </a:txBody>
                  <a:tcPr anchor="ct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276592">
                <a:tc>
                  <a:txBody>
                    <a:bodyPr/>
                    <a:lstStyle/>
                    <a:p>
                      <a:pPr algn="ctr"/>
                      <a:r>
                        <a:rPr lang="zh-CN" altLang="en-US" dirty="0" smtClean="0"/>
                        <a:t>专业核心课</a:t>
                      </a:r>
                      <a:endParaRPr lang="zh-CN" altLang="en-US" dirty="0">
                        <a:latin typeface="+mn-ea"/>
                        <a:ea typeface="+mn-ea"/>
                      </a:endParaRPr>
                    </a:p>
                  </a:txBody>
                  <a:tcPr anchor="ct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342880">
                <a:tc>
                  <a:txBody>
                    <a:bodyPr/>
                    <a:lstStyle/>
                    <a:p>
                      <a:pPr algn="ctr"/>
                      <a:r>
                        <a:rPr lang="zh-CN" altLang="en-US" dirty="0" smtClean="0"/>
                        <a:t>专业普及课</a:t>
                      </a:r>
                      <a:endParaRPr lang="zh-CN" altLang="en-US" dirty="0">
                        <a:latin typeface="+mn-ea"/>
                        <a:ea typeface="+mn-ea"/>
                      </a:endParaRPr>
                    </a:p>
                  </a:txBody>
                  <a:tcPr anchor="ct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5"/>
                  </a:ext>
                </a:extLst>
              </a:tr>
              <a:tr h="265152">
                <a:tc>
                  <a:txBody>
                    <a:bodyPr/>
                    <a:lstStyle/>
                    <a:p>
                      <a:pPr algn="ctr"/>
                      <a:r>
                        <a:rPr lang="zh-CN" altLang="en-US" dirty="0" smtClean="0"/>
                        <a:t>专业研讨课</a:t>
                      </a:r>
                      <a:endParaRPr lang="zh-CN" altLang="en-US" dirty="0">
                        <a:latin typeface="+mn-ea"/>
                        <a:ea typeface="+mn-ea"/>
                      </a:endParaRPr>
                    </a:p>
                  </a:txBody>
                  <a:tcPr anchor="ct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479780">
                <a:tc>
                  <a:txBody>
                    <a:bodyPr/>
                    <a:lstStyle/>
                    <a:p>
                      <a:pPr algn="ctr"/>
                      <a:r>
                        <a:rPr lang="zh-CN" altLang="en-US" dirty="0" smtClean="0"/>
                        <a:t>实验课</a:t>
                      </a:r>
                      <a:endParaRPr lang="zh-CN" altLang="en-US" dirty="0">
                        <a:latin typeface="+mn-ea"/>
                        <a:ea typeface="+mn-ea"/>
                      </a:endParaRPr>
                    </a:p>
                  </a:txBody>
                  <a:tcPr anchor="ctr"/>
                </a:tc>
                <a:tc>
                  <a:txBody>
                    <a:bodyPr/>
                    <a:lstStyle/>
                    <a:p>
                      <a:pPr algn="ctr"/>
                      <a:r>
                        <a:rPr lang="zh-CN" altLang="en-US" dirty="0" smtClean="0"/>
                        <a:t>秋季和春季学期开设</a:t>
                      </a:r>
                      <a:endParaRPr lang="zh-CN" altLang="en-US" dirty="0">
                        <a:latin typeface="+mn-ea"/>
                        <a:ea typeface="+mn-ea"/>
                      </a:endParaRPr>
                    </a:p>
                  </a:txBody>
                  <a:tcPr anchor="ctr"/>
                </a:tc>
                <a:tc rowSpan="3">
                  <a:txBody>
                    <a:bodyPr/>
                    <a:lstStyle/>
                    <a:p>
                      <a:pPr algn="ctr"/>
                      <a:r>
                        <a:rPr lang="zh-CN" altLang="en-US" dirty="0" smtClean="0"/>
                        <a:t>只能作为专业选修课（非学位课）修读</a:t>
                      </a:r>
                      <a:endParaRPr lang="zh-CN" altLang="en-US" dirty="0">
                        <a:latin typeface="+mn-ea"/>
                        <a:ea typeface="+mn-ea"/>
                      </a:endParaRPr>
                    </a:p>
                  </a:txBody>
                  <a:tcPr anchor="ctr"/>
                </a:tc>
                <a:extLst>
                  <a:ext uri="{0D108BD9-81ED-4DB2-BD59-A6C34878D82A}">
                    <a16:rowId xmlns:a16="http://schemas.microsoft.com/office/drawing/2014/main" val="10007"/>
                  </a:ext>
                </a:extLst>
              </a:tr>
              <a:tr h="479780">
                <a:tc>
                  <a:txBody>
                    <a:bodyPr/>
                    <a:lstStyle/>
                    <a:p>
                      <a:pPr algn="ctr"/>
                      <a:r>
                        <a:rPr lang="zh-CN" altLang="en-US" dirty="0" smtClean="0"/>
                        <a:t>高级强化课</a:t>
                      </a:r>
                      <a:endParaRPr lang="zh-CN" altLang="en-US" dirty="0">
                        <a:latin typeface="+mn-ea"/>
                        <a:ea typeface="+mn-ea"/>
                      </a:endParaRPr>
                    </a:p>
                  </a:txBody>
                  <a:tcPr anchor="ctr"/>
                </a:tc>
                <a:tc>
                  <a:txBody>
                    <a:bodyPr/>
                    <a:lstStyle/>
                    <a:p>
                      <a:pPr algn="ctr"/>
                      <a:r>
                        <a:rPr lang="zh-CN" altLang="en-US" dirty="0" smtClean="0"/>
                        <a:t>夏季学期开设</a:t>
                      </a:r>
                      <a:endParaRPr lang="zh-CN" altLang="en-US" dirty="0">
                        <a:latin typeface="+mn-ea"/>
                        <a:ea typeface="+mn-ea"/>
                      </a:endParaRPr>
                    </a:p>
                  </a:txBody>
                  <a:tcPr anchor="ctr"/>
                </a:tc>
                <a:tc vMerge="1">
                  <a:txBody>
                    <a:bodyPr/>
                    <a:lstStyle/>
                    <a:p>
                      <a:endParaRPr lang="zh-CN"/>
                    </a:p>
                  </a:txBody>
                  <a:tcPr anchor="ctr">
                    <a:solidFill>
                      <a:schemeClr val="accent1">
                        <a:lumMod val="40000"/>
                        <a:lumOff val="60000"/>
                      </a:schemeClr>
                    </a:solidFill>
                  </a:tcPr>
                </a:tc>
                <a:extLst>
                  <a:ext uri="{0D108BD9-81ED-4DB2-BD59-A6C34878D82A}">
                    <a16:rowId xmlns:a16="http://schemas.microsoft.com/office/drawing/2014/main" val="10008"/>
                  </a:ext>
                </a:extLst>
              </a:tr>
              <a:tr h="479780">
                <a:tc>
                  <a:txBody>
                    <a:bodyPr/>
                    <a:lstStyle/>
                    <a:p>
                      <a:pPr algn="ctr"/>
                      <a:r>
                        <a:rPr lang="zh-CN" altLang="en-US" dirty="0" smtClean="0"/>
                        <a:t>科学前沿讲座</a:t>
                      </a:r>
                      <a:endParaRPr lang="zh-CN" altLang="en-US" dirty="0">
                        <a:latin typeface="+mn-ea"/>
                        <a:ea typeface="+mn-ea"/>
                      </a:endParaRPr>
                    </a:p>
                  </a:txBody>
                  <a:tcPr anchor="ctr"/>
                </a:tc>
                <a:tc>
                  <a:txBody>
                    <a:bodyPr/>
                    <a:lstStyle/>
                    <a:p>
                      <a:pPr algn="ctr"/>
                      <a:r>
                        <a:rPr lang="zh-CN" altLang="en-US" dirty="0" smtClean="0"/>
                        <a:t>全学年开设</a:t>
                      </a:r>
                      <a:endParaRPr lang="zh-CN" altLang="en-US" dirty="0">
                        <a:latin typeface="+mn-ea"/>
                        <a:ea typeface="+mn-ea"/>
                      </a:endParaRPr>
                    </a:p>
                  </a:txBody>
                  <a:tcPr anchor="ctr"/>
                </a:tc>
                <a:tc vMerge="1">
                  <a:txBody>
                    <a:bodyPr/>
                    <a:lstStyle/>
                    <a:p>
                      <a:endParaRPr lang="zh-CN"/>
                    </a:p>
                  </a:txBody>
                  <a:tcPr anchor="ctr">
                    <a:solidFill>
                      <a:schemeClr val="bg2">
                        <a:lumMod val="75000"/>
                      </a:schemeClr>
                    </a:solidFill>
                  </a:tcPr>
                </a:tc>
                <a:extLst>
                  <a:ext uri="{0D108BD9-81ED-4DB2-BD59-A6C34878D82A}">
                    <a16:rowId xmlns:a16="http://schemas.microsoft.com/office/drawing/2014/main" val="10009"/>
                  </a:ext>
                </a:extLst>
              </a:tr>
              <a:tr h="479780">
                <a:tc>
                  <a:txBody>
                    <a:bodyPr/>
                    <a:lstStyle/>
                    <a:p>
                      <a:pPr algn="ctr"/>
                      <a:r>
                        <a:rPr lang="zh-CN" altLang="en-US" dirty="0" smtClean="0"/>
                        <a:t>人文系列讲座</a:t>
                      </a:r>
                      <a:endParaRPr lang="zh-CN" altLang="en-US" dirty="0">
                        <a:latin typeface="+mn-ea"/>
                        <a:ea typeface="+mn-ea"/>
                      </a:endParaRPr>
                    </a:p>
                  </a:txBody>
                  <a:tcPr anchor="ctr"/>
                </a:tc>
                <a:tc>
                  <a:txBody>
                    <a:bodyPr/>
                    <a:lstStyle/>
                    <a:p>
                      <a:pPr algn="ctr"/>
                      <a:r>
                        <a:rPr lang="zh-CN" altLang="en-US" dirty="0" smtClean="0"/>
                        <a:t>全学年开设</a:t>
                      </a:r>
                      <a:endParaRPr lang="zh-CN" altLang="en-US" dirty="0">
                        <a:latin typeface="+mn-ea"/>
                        <a:ea typeface="+mn-ea"/>
                      </a:endParaRPr>
                    </a:p>
                  </a:txBody>
                  <a:tcPr anchor="ctr"/>
                </a:tc>
                <a:tc>
                  <a:txBody>
                    <a:bodyPr/>
                    <a:lstStyle/>
                    <a:p>
                      <a:pPr algn="ctr"/>
                      <a:r>
                        <a:rPr lang="zh-CN" altLang="en-US" dirty="0" smtClean="0"/>
                        <a:t>作为公共选修课修读</a:t>
                      </a:r>
                      <a:endParaRPr lang="zh-CN" altLang="en-US" dirty="0">
                        <a:latin typeface="+mn-ea"/>
                        <a:ea typeface="+mn-ea"/>
                      </a:endParaRPr>
                    </a:p>
                  </a:txBody>
                  <a:tcPr anchor="ct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核心课与普及课</a:t>
            </a:r>
            <a:endParaRPr lang="zh-CN" altLang="en-US" dirty="0"/>
          </a:p>
        </p:txBody>
      </p:sp>
      <p:graphicFrame>
        <p:nvGraphicFramePr>
          <p:cNvPr id="5" name="表格 4"/>
          <p:cNvGraphicFramePr>
            <a:graphicFrameLocks noGrp="1"/>
          </p:cNvGraphicFramePr>
          <p:nvPr>
            <p:custDataLst>
              <p:tags r:id="rId1"/>
            </p:custDataLst>
          </p:nvPr>
        </p:nvGraphicFramePr>
        <p:xfrm>
          <a:off x="489284" y="1240222"/>
          <a:ext cx="11169316" cy="4753316"/>
        </p:xfrm>
        <a:graphic>
          <a:graphicData uri="http://schemas.openxmlformats.org/drawingml/2006/table">
            <a:tbl>
              <a:tblPr firstRow="1" bandRow="1">
                <a:tableStyleId>{21E4AEA4-8DFA-4A89-87EB-49C32662AFE0}</a:tableStyleId>
              </a:tblPr>
              <a:tblGrid>
                <a:gridCol w="1208827">
                  <a:extLst>
                    <a:ext uri="{9D8B030D-6E8A-4147-A177-3AD203B41FA5}">
                      <a16:colId xmlns:a16="http://schemas.microsoft.com/office/drawing/2014/main" val="20000"/>
                    </a:ext>
                  </a:extLst>
                </a:gridCol>
                <a:gridCol w="1486941">
                  <a:extLst>
                    <a:ext uri="{9D8B030D-6E8A-4147-A177-3AD203B41FA5}">
                      <a16:colId xmlns:a16="http://schemas.microsoft.com/office/drawing/2014/main" val="20001"/>
                    </a:ext>
                  </a:extLst>
                </a:gridCol>
                <a:gridCol w="8473548">
                  <a:extLst>
                    <a:ext uri="{9D8B030D-6E8A-4147-A177-3AD203B41FA5}">
                      <a16:colId xmlns:a16="http://schemas.microsoft.com/office/drawing/2014/main" val="20002"/>
                    </a:ext>
                  </a:extLst>
                </a:gridCol>
              </a:tblGrid>
              <a:tr h="551065">
                <a:tc rowSpan="4">
                  <a:txBody>
                    <a:bodyPr/>
                    <a:lstStyle/>
                    <a:p>
                      <a:pPr marL="0" algn="ctr" defTabSz="914400" rtl="0" eaLnBrk="1" latinLnBrk="0" hangingPunct="1"/>
                      <a:r>
                        <a:rPr lang="zh-CN" altLang="en-US" sz="1800" kern="1200" dirty="0" smtClean="0"/>
                        <a:t>核心课</a:t>
                      </a:r>
                      <a:endParaRPr lang="zh-CN" altLang="en-US" sz="1800" kern="1200" dirty="0">
                        <a:solidFill>
                          <a:schemeClr val="dk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0" algn="ctr" defTabSz="914400" rtl="0" eaLnBrk="1" latinLnBrk="0" hangingPunct="1"/>
                      <a:r>
                        <a:rPr lang="zh-CN" altLang="en-US" sz="1800" b="0" kern="1200" dirty="0" smtClean="0">
                          <a:solidFill>
                            <a:schemeClr val="dk1"/>
                          </a:solidFill>
                          <a:latin typeface="+mn-lt"/>
                          <a:ea typeface="+mn-ea"/>
                          <a:cs typeface="+mn-cs"/>
                        </a:rPr>
                        <a:t>课程介绍</a:t>
                      </a:r>
                      <a:endParaRPr lang="zh-CN" altLang="en-US" sz="1800" b="0" kern="1200" dirty="0">
                        <a:solidFill>
                          <a:schemeClr val="dk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D7CD"/>
                    </a:solidFill>
                  </a:tcPr>
                </a:tc>
                <a:tc>
                  <a:txBody>
                    <a:bodyPr/>
                    <a:lstStyle/>
                    <a:p>
                      <a:pPr marL="0" algn="l" defTabSz="914400" rtl="0" eaLnBrk="1" latinLnBrk="0" hangingPunct="1"/>
                      <a:r>
                        <a:rPr lang="zh-CN" altLang="en-US" sz="1800" b="0" kern="1200" dirty="0" smtClean="0">
                          <a:solidFill>
                            <a:schemeClr val="dk1"/>
                          </a:solidFill>
                          <a:latin typeface="+mn-lt"/>
                          <a:ea typeface="+mn-ea"/>
                          <a:cs typeface="+mn-cs"/>
                        </a:rPr>
                        <a:t>本学科</a:t>
                      </a:r>
                      <a:r>
                        <a:rPr lang="en-US" altLang="zh-CN" sz="1800" b="0" kern="1200" dirty="0" smtClean="0">
                          <a:solidFill>
                            <a:schemeClr val="dk1"/>
                          </a:solidFill>
                          <a:latin typeface="+mn-lt"/>
                          <a:ea typeface="+mn-ea"/>
                          <a:cs typeface="+mn-cs"/>
                        </a:rPr>
                        <a:t>/</a:t>
                      </a:r>
                      <a:r>
                        <a:rPr lang="zh-CN" altLang="en-US" sz="1800" b="0" kern="1200" dirty="0" smtClean="0">
                          <a:solidFill>
                            <a:schemeClr val="dk1"/>
                          </a:solidFill>
                          <a:latin typeface="+mn-lt"/>
                          <a:ea typeface="+mn-ea"/>
                          <a:cs typeface="+mn-cs"/>
                        </a:rPr>
                        <a:t>专业学生必修学位课</a:t>
                      </a:r>
                      <a:r>
                        <a:rPr lang="en-US" altLang="zh-CN" sz="1800" b="0" kern="1200" dirty="0" smtClean="0">
                          <a:solidFill>
                            <a:schemeClr val="dk1"/>
                          </a:solidFill>
                          <a:latin typeface="+mn-lt"/>
                          <a:ea typeface="+mn-ea"/>
                          <a:cs typeface="+mn-cs"/>
                        </a:rPr>
                        <a:t>,</a:t>
                      </a:r>
                      <a:r>
                        <a:rPr lang="zh-CN" altLang="en-US" sz="1800" b="0" kern="1200" dirty="0" smtClean="0">
                          <a:solidFill>
                            <a:schemeClr val="dk1"/>
                          </a:solidFill>
                          <a:latin typeface="+mn-lt"/>
                          <a:ea typeface="+mn-ea"/>
                          <a:cs typeface="+mn-cs"/>
                        </a:rPr>
                        <a:t>也可作为其它学科</a:t>
                      </a:r>
                      <a:r>
                        <a:rPr lang="en-US" altLang="zh-CN" sz="1800" b="0" kern="1200" dirty="0" smtClean="0">
                          <a:solidFill>
                            <a:schemeClr val="dk1"/>
                          </a:solidFill>
                          <a:latin typeface="+mn-lt"/>
                          <a:ea typeface="+mn-ea"/>
                          <a:cs typeface="+mn-cs"/>
                        </a:rPr>
                        <a:t>/</a:t>
                      </a:r>
                      <a:r>
                        <a:rPr lang="zh-CN" altLang="en-US" sz="1800" b="0" kern="1200" dirty="0" smtClean="0">
                          <a:solidFill>
                            <a:schemeClr val="dk1"/>
                          </a:solidFill>
                          <a:latin typeface="+mn-lt"/>
                          <a:ea typeface="+mn-ea"/>
                          <a:cs typeface="+mn-cs"/>
                        </a:rPr>
                        <a:t>专业的普及课。</a:t>
                      </a:r>
                      <a:endParaRPr lang="zh-CN" altLang="en-US" sz="1800" b="0" kern="1200" dirty="0">
                        <a:solidFill>
                          <a:schemeClr val="dk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CECE8"/>
                    </a:solidFill>
                  </a:tcPr>
                </a:tc>
                <a:extLst>
                  <a:ext uri="{0D108BD9-81ED-4DB2-BD59-A6C34878D82A}">
                    <a16:rowId xmlns:a16="http://schemas.microsoft.com/office/drawing/2014/main" val="10000"/>
                  </a:ext>
                </a:extLst>
              </a:tr>
              <a:tr h="2304005">
                <a:tc vMerge="1">
                  <a:txBody>
                    <a:bodyPr/>
                    <a:lstStyle/>
                    <a:p>
                      <a:endParaRPr lang="zh-CN"/>
                    </a:p>
                  </a:txBody>
                  <a:tcPr/>
                </a:tc>
                <a:tc rowSpan="3">
                  <a:txBody>
                    <a:bodyPr/>
                    <a:lstStyle/>
                    <a:p>
                      <a:pPr algn="ctr"/>
                      <a:r>
                        <a:rPr lang="zh-CN" altLang="en-US" dirty="0" smtClean="0"/>
                        <a:t>选课要求</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ts val="2800"/>
                        </a:lnSpc>
                        <a:buFont typeface="Wingdings" panose="05000000000000000000" pitchFamily="2" charset="2"/>
                        <a:buChar char="u"/>
                      </a:pPr>
                      <a:r>
                        <a:rPr lang="zh-CN" altLang="en-US" sz="1800" dirty="0" smtClean="0"/>
                        <a:t>原则上要求每位同学一学年内修读本学科或本一级学科下所有专业的核心课不少于</a:t>
                      </a:r>
                      <a:r>
                        <a:rPr lang="en-US" altLang="zh-CN" sz="1800" dirty="0" smtClean="0"/>
                        <a:t>2</a:t>
                      </a:r>
                      <a:r>
                        <a:rPr lang="zh-CN" altLang="en-US" sz="1800" dirty="0" smtClean="0"/>
                        <a:t>门，且必须设为学位课；</a:t>
                      </a:r>
                      <a:endParaRPr lang="en-US" altLang="zh-CN" sz="1800" dirty="0" smtClean="0"/>
                    </a:p>
                    <a:p>
                      <a:pPr>
                        <a:lnSpc>
                          <a:spcPts val="2800"/>
                        </a:lnSpc>
                        <a:buFont typeface="Wingdings" panose="05000000000000000000" pitchFamily="2" charset="2"/>
                        <a:buChar char="u"/>
                      </a:pPr>
                      <a:r>
                        <a:rPr lang="zh-CN" altLang="en-US" sz="1800" dirty="0" smtClean="0">
                          <a:solidFill>
                            <a:srgbClr val="D76213"/>
                          </a:solidFill>
                          <a:effectLst>
                            <a:outerShdw blurRad="38100" dist="38100" dir="2700000" algn="tl">
                              <a:srgbClr val="000000">
                                <a:alpha val="43137"/>
                              </a:srgbClr>
                            </a:outerShdw>
                          </a:effectLst>
                        </a:rPr>
                        <a:t>学术型研究生</a:t>
                      </a:r>
                      <a:r>
                        <a:rPr lang="zh-CN" altLang="en-US" sz="1800" dirty="0" smtClean="0"/>
                        <a:t>可通过“中国科学院大学学位授权点一览表”查询自己专业对应的一级学科，以及该一级学科下的其他二级学科，以上一级学科和二级学科的核心课都可以作为规定的核心课修读</a:t>
                      </a:r>
                      <a:endParaRPr lang="en-US" altLang="zh-CN" sz="1800" dirty="0" smtClean="0"/>
                    </a:p>
                    <a:p>
                      <a:pPr marL="0" marR="0" indent="0" algn="l" defTabSz="914400" rtl="0" eaLnBrk="1" fontAlgn="auto" latinLnBrk="0" hangingPunct="1">
                        <a:lnSpc>
                          <a:spcPts val="2800"/>
                        </a:lnSpc>
                        <a:spcBef>
                          <a:spcPts val="0"/>
                        </a:spcBef>
                        <a:spcAft>
                          <a:spcPts val="0"/>
                        </a:spcAft>
                        <a:buClrTx/>
                        <a:buSzTx/>
                        <a:buFont typeface="Wingdings" panose="05000000000000000000" pitchFamily="2" charset="2"/>
                        <a:buChar char="u"/>
                        <a:defRPr/>
                      </a:pPr>
                      <a:r>
                        <a:rPr lang="zh-CN" altLang="en-US" sz="1800" kern="1200" dirty="0" smtClean="0">
                          <a:solidFill>
                            <a:srgbClr val="D76213"/>
                          </a:solidFill>
                          <a:effectLst>
                            <a:outerShdw blurRad="38100" dist="38100" dir="2700000" algn="tl">
                              <a:srgbClr val="000000">
                                <a:alpha val="43137"/>
                              </a:srgbClr>
                            </a:outerShdw>
                          </a:effectLst>
                          <a:latin typeface="+mn-lt"/>
                          <a:ea typeface="+mn-ea"/>
                          <a:cs typeface="+mn-cs"/>
                        </a:rPr>
                        <a:t>专业硕士研究生</a:t>
                      </a:r>
                      <a:r>
                        <a:rPr lang="zh-CN" altLang="en-US" sz="1800" kern="1200" dirty="0" smtClean="0">
                          <a:solidFill>
                            <a:schemeClr val="dk1"/>
                          </a:solidFill>
                          <a:latin typeface="+mn-lt"/>
                          <a:ea typeface="+mn-ea"/>
                          <a:cs typeface="+mn-cs"/>
                        </a:rPr>
                        <a:t>按照所在培养单位的培养方案修读核心课程。</a:t>
                      </a:r>
                      <a:endParaRPr lang="en-US" altLang="zh-CN" sz="1800" kern="1200" dirty="0" smtClean="0">
                        <a:solidFill>
                          <a:schemeClr val="dk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766631">
                <a:tc vMerge="1">
                  <a:txBody>
                    <a:bodyPr/>
                    <a:lstStyle/>
                    <a:p>
                      <a:endParaRPr lang="zh-CN"/>
                    </a:p>
                  </a:txBody>
                  <a:tcPr/>
                </a:tc>
                <a:tc vMerge="1">
                  <a:txBody>
                    <a:bodyPr/>
                    <a:lstStyle/>
                    <a:p>
                      <a:endParaRPr lang="zh-CN"/>
                    </a:p>
                  </a:txBody>
                  <a:tcPr/>
                </a:tc>
                <a:tc>
                  <a:txBody>
                    <a:bodyPr/>
                    <a:lstStyle/>
                    <a:p>
                      <a:pPr>
                        <a:lnSpc>
                          <a:spcPts val="2800"/>
                        </a:lnSpc>
                      </a:pPr>
                      <a:r>
                        <a:rPr lang="zh-CN" altLang="en-US" sz="1800" dirty="0" smtClean="0"/>
                        <a:t>本学年本学科或本一级学科下所有专业的核心课开课门数只有</a:t>
                      </a:r>
                      <a:r>
                        <a:rPr lang="en-US" altLang="zh-CN" sz="1800" dirty="0" smtClean="0"/>
                        <a:t>1</a:t>
                      </a:r>
                      <a:r>
                        <a:rPr lang="zh-CN" altLang="en-US" sz="1800" dirty="0" smtClean="0"/>
                        <a:t>门的学科</a:t>
                      </a:r>
                      <a:r>
                        <a:rPr lang="en-US" altLang="zh-CN" sz="1800" dirty="0" smtClean="0"/>
                        <a:t>/</a:t>
                      </a:r>
                      <a:r>
                        <a:rPr lang="zh-CN" altLang="en-US" sz="1800" dirty="0" smtClean="0"/>
                        <a:t>专业，修读全部核心课；</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534941">
                <a:tc vMerge="1">
                  <a:txBody>
                    <a:bodyPr/>
                    <a:lstStyle/>
                    <a:p>
                      <a:endParaRPr lang="zh-CN"/>
                    </a:p>
                  </a:txBody>
                  <a:tcPr/>
                </a:tc>
                <a:tc vMerge="1">
                  <a:txBody>
                    <a:bodyPr/>
                    <a:lstStyle/>
                    <a:p>
                      <a:endParaRPr lang="zh-C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t>未做课程设置的学科</a:t>
                      </a:r>
                      <a:r>
                        <a:rPr lang="en-US" altLang="zh-CN" sz="1800" dirty="0" smtClean="0"/>
                        <a:t>/</a:t>
                      </a:r>
                      <a:r>
                        <a:rPr lang="zh-CN" altLang="en-US" sz="1800" dirty="0" smtClean="0"/>
                        <a:t>专业，根据导师或培养单位的意见选课。</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59514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800" b="1" kern="1200" dirty="0" smtClean="0">
                          <a:solidFill>
                            <a:schemeClr val="lt1"/>
                          </a:solidFill>
                          <a:latin typeface="+mn-lt"/>
                          <a:ea typeface="+mn-ea"/>
                          <a:cs typeface="+mn-cs"/>
                        </a:rPr>
                        <a:t>普及课</a:t>
                      </a:r>
                      <a:endParaRPr lang="zh-CN" altLang="en-US" sz="1800" b="1" kern="1200" dirty="0">
                        <a:solidFill>
                          <a:schemeClr val="lt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smtClean="0"/>
                        <a:t>选课要求</a:t>
                      </a:r>
                      <a:endParaRPr lang="zh-CN" altLang="en-US"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F8D7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根据导师和培养单位意见选择作为学位或非学位课。</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2"/>
          <p:cNvSpPr txBox="1"/>
          <p:nvPr/>
        </p:nvSpPr>
        <p:spPr>
          <a:xfrm>
            <a:off x="5302998" y="6327303"/>
            <a:ext cx="3042821" cy="369332"/>
          </a:xfrm>
          <a:prstGeom prst="rect">
            <a:avLst/>
          </a:prstGeom>
          <a:solidFill>
            <a:schemeClr val="bg1"/>
          </a:solidFill>
        </p:spPr>
        <p:txBody>
          <a:bodyPr wrap="none" rtlCol="0">
            <a:spAutoFit/>
          </a:bodyPr>
          <a:lstStyle/>
          <a:p>
            <a:r>
              <a:rPr lang="en-US" altLang="zh-CN" b="1" dirty="0" smtClean="0">
                <a:latin typeface="+mn-ea"/>
                <a:hlinkClick r:id="rId3" action="ppaction://hlinkfile"/>
              </a:rPr>
              <a:t>2020-2021</a:t>
            </a:r>
            <a:r>
              <a:rPr lang="zh-CN" altLang="en-US" b="1" dirty="0" smtClean="0">
                <a:latin typeface="+mn-ea"/>
                <a:hlinkClick r:id="rId3" action="ppaction://hlinkfile"/>
              </a:rPr>
              <a:t>学年核心课列表</a:t>
            </a:r>
            <a:endParaRPr lang="zh-CN" altLang="en-US" b="1" dirty="0">
              <a:latin typeface="+mn-ea"/>
            </a:endParaRPr>
          </a:p>
        </p:txBody>
      </p:sp>
      <p:sp>
        <p:nvSpPr>
          <p:cNvPr id="7" name="TextBox 2"/>
          <p:cNvSpPr txBox="1"/>
          <p:nvPr/>
        </p:nvSpPr>
        <p:spPr>
          <a:xfrm>
            <a:off x="4983433" y="6433991"/>
            <a:ext cx="184731" cy="369332"/>
          </a:xfrm>
          <a:prstGeom prst="rect">
            <a:avLst/>
          </a:prstGeom>
          <a:solidFill>
            <a:schemeClr val="bg1"/>
          </a:solidFill>
        </p:spPr>
        <p:txBody>
          <a:bodyPr wrap="none" rtlCol="0">
            <a:spAutoFit/>
          </a:bodyPr>
          <a:lstStyle/>
          <a:p>
            <a:endParaRPr lang="zh-CN" altLang="en-US" b="1" dirty="0">
              <a:latin typeface="+mn-ea"/>
            </a:endParaRPr>
          </a:p>
        </p:txBody>
      </p:sp>
      <p:sp>
        <p:nvSpPr>
          <p:cNvPr id="8" name="TextBox 2"/>
          <p:cNvSpPr txBox="1"/>
          <p:nvPr/>
        </p:nvSpPr>
        <p:spPr>
          <a:xfrm>
            <a:off x="1347537" y="6358687"/>
            <a:ext cx="3671198" cy="369332"/>
          </a:xfrm>
          <a:prstGeom prst="rect">
            <a:avLst/>
          </a:prstGeom>
          <a:solidFill>
            <a:schemeClr val="bg1"/>
          </a:solidFill>
        </p:spPr>
        <p:txBody>
          <a:bodyPr wrap="none" rtlCol="0">
            <a:spAutoFit/>
          </a:bodyPr>
          <a:lstStyle/>
          <a:p>
            <a:r>
              <a:rPr lang="zh-CN" altLang="en-US" b="1" dirty="0" smtClean="0">
                <a:latin typeface="+mn-ea"/>
                <a:hlinkClick r:id="rId4" action="ppaction://hlinkfile"/>
              </a:rPr>
              <a:t>中国科学院大学学位授权点一览表</a:t>
            </a:r>
            <a:endParaRPr lang="zh-CN" altLang="en-US" b="1" dirty="0">
              <a:latin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研讨课</a:t>
            </a:r>
            <a:endParaRPr lang="zh-CN" altLang="en-US" dirty="0"/>
          </a:p>
        </p:txBody>
      </p:sp>
      <p:graphicFrame>
        <p:nvGraphicFramePr>
          <p:cNvPr id="4" name="Group 25"/>
          <p:cNvGraphicFramePr>
            <a:graphicFrameLocks noGrp="1"/>
          </p:cNvGraphicFramePr>
          <p:nvPr>
            <p:ph idx="1"/>
          </p:nvPr>
        </p:nvGraphicFramePr>
        <p:xfrm>
          <a:off x="1301875" y="1564105"/>
          <a:ext cx="9588249" cy="4158963"/>
        </p:xfrm>
        <a:graphic>
          <a:graphicData uri="http://schemas.openxmlformats.org/drawingml/2006/table">
            <a:tbl>
              <a:tblPr firstRow="1" bandRow="1">
                <a:tableStyleId>{00A15C55-8517-42AA-B614-E9B94910E393}</a:tableStyleId>
              </a:tblPr>
              <a:tblGrid>
                <a:gridCol w="2145273">
                  <a:extLst>
                    <a:ext uri="{9D8B030D-6E8A-4147-A177-3AD203B41FA5}">
                      <a16:colId xmlns:a16="http://schemas.microsoft.com/office/drawing/2014/main" val="20000"/>
                    </a:ext>
                  </a:extLst>
                </a:gridCol>
                <a:gridCol w="7442976">
                  <a:extLst>
                    <a:ext uri="{9D8B030D-6E8A-4147-A177-3AD203B41FA5}">
                      <a16:colId xmlns:a16="http://schemas.microsoft.com/office/drawing/2014/main" val="20001"/>
                    </a:ext>
                  </a:extLst>
                </a:gridCol>
              </a:tblGrid>
              <a:tr h="125513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选修课程</a:t>
                      </a:r>
                      <a:endParaRPr kumimoji="0" lang="zh-CN" altLang="en-US" sz="2000" b="1"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50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Tx/>
                        <a:buNone/>
                      </a:pPr>
                      <a:r>
                        <a:rPr kumimoji="0" lang="zh-CN" altLang="en-US" sz="2000" kern="1200" dirty="0" smtClean="0"/>
                        <a:t>根据导师和培养单位意见选择作为学位或非学位课。</a:t>
                      </a:r>
                      <a:endParaRPr kumimoji="0" lang="zh-CN" altLang="en-US" sz="2000" b="1" kern="1200" dirty="0" smtClean="0">
                        <a:solidFill>
                          <a:schemeClr val="tx1"/>
                        </a:solidFill>
                        <a:latin typeface="+mn-ea"/>
                        <a:ea typeface="+mn-ea"/>
                        <a:cs typeface="+mn-cs"/>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0000"/>
                  </a:ext>
                </a:extLst>
              </a:tr>
              <a:tr h="154169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教学方式</a:t>
                      </a:r>
                      <a:endParaRPr kumimoji="0" lang="zh-CN" altLang="en-US" sz="2000" b="1"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000" kern="1200" dirty="0" smtClean="0"/>
                        <a:t>研讨课以研讨为主、讲授为辅，主持教师讲授课时不超过总学时的</a:t>
                      </a:r>
                      <a:r>
                        <a:rPr kumimoji="0" lang="en-US" sz="2000" kern="1200" dirty="0" smtClean="0"/>
                        <a:t>1/3</a:t>
                      </a:r>
                      <a:r>
                        <a:rPr kumimoji="0" lang="zh-CN" altLang="en-US" sz="2000" kern="1200" dirty="0" smtClean="0"/>
                        <a:t>，其余时间安排学生研讨或演讲，教师现场指导和点评。</a:t>
                      </a:r>
                      <a:endParaRPr kumimoji="1" lang="zh-CN" altLang="en-US" sz="2000" b="1"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36212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限选人数</a:t>
                      </a:r>
                      <a:endParaRPr kumimoji="0" lang="zh-CN" altLang="en-US" sz="2000" b="1" i="0" u="none" strike="noStrike" cap="none" normalizeH="0" baseline="0" dirty="0" smtClean="0">
                        <a:ln>
                          <a:noFill/>
                        </a:ln>
                        <a:solidFill>
                          <a:srgbClr val="000000"/>
                        </a:solidFill>
                        <a:effectLst/>
                        <a:latin typeface="+mn-ea"/>
                        <a:ea typeface="+mn-ea"/>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lvl="0" indent="0" algn="l" defTabSz="914400" rtl="0" eaLnBrk="1" fontAlgn="base" latinLnBrk="0" hangingPunct="1">
                        <a:lnSpc>
                          <a:spcPct val="150000"/>
                        </a:lnSpc>
                        <a:spcBef>
                          <a:spcPct val="0"/>
                        </a:spcBef>
                        <a:spcAft>
                          <a:spcPct val="0"/>
                        </a:spcAft>
                        <a:buClrTx/>
                        <a:buSzTx/>
                        <a:buFontTx/>
                        <a:buNone/>
                      </a:pPr>
                      <a:r>
                        <a:rPr kumimoji="0" lang="zh-CN" altLang="en-US" sz="2000" kern="1200" dirty="0" smtClean="0"/>
                        <a:t>研讨课一般应采取小班制</a:t>
                      </a:r>
                      <a:r>
                        <a:rPr kumimoji="1" lang="zh-CN" altLang="en-US" sz="2000" u="none" strike="noStrike" cap="none" normalizeH="0" baseline="0" dirty="0" smtClean="0">
                          <a:ln>
                            <a:noFill/>
                          </a:ln>
                          <a:effectLst/>
                        </a:rPr>
                        <a:t>，</a:t>
                      </a:r>
                      <a:r>
                        <a:rPr kumimoji="0" lang="zh-CN" altLang="en-US" sz="2000" kern="1200" dirty="0" smtClean="0"/>
                        <a:t>学生报名后由主持教师在第</a:t>
                      </a:r>
                      <a:r>
                        <a:rPr kumimoji="0" lang="en-US" altLang="zh-CN" sz="2000" kern="1200" dirty="0" smtClean="0"/>
                        <a:t>2</a:t>
                      </a:r>
                      <a:r>
                        <a:rPr kumimoji="0" lang="zh-CN" altLang="en-US" sz="2000" kern="1200" dirty="0" smtClean="0"/>
                        <a:t>周上课之前在系统筛选确认上课名单。</a:t>
                      </a:r>
                      <a:endParaRPr kumimoji="0" lang="zh-CN" altLang="en-US" sz="2000" b="1" kern="1200" dirty="0" smtClean="0">
                        <a:solidFill>
                          <a:schemeClr val="tx1"/>
                        </a:solidFill>
                        <a:latin typeface="+mn-ea"/>
                        <a:ea typeface="+mn-ea"/>
                        <a:cs typeface="+mn-cs"/>
                      </a:endParaRP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科学前沿讲座</a:t>
            </a:r>
            <a:endParaRPr lang="zh-CN" altLang="en-US" dirty="0"/>
          </a:p>
        </p:txBody>
      </p:sp>
      <p:sp>
        <p:nvSpPr>
          <p:cNvPr id="4" name="Rectangle 3"/>
          <p:cNvSpPr>
            <a:spLocks noGrp="1" noChangeArrowheads="1"/>
          </p:cNvSpPr>
          <p:nvPr>
            <p:ph idx="1"/>
          </p:nvPr>
        </p:nvSpPr>
        <p:spPr bwMode="auto">
          <a:xfrm>
            <a:off x="838200" y="1245222"/>
            <a:ext cx="10603832" cy="81516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marL="0">
              <a:buSzPct val="100000"/>
              <a:buNone/>
            </a:pPr>
            <a:endParaRPr lang="en-US" altLang="zh-CN" sz="800" b="1" dirty="0" smtClean="0">
              <a:latin typeface="+mn-ea"/>
            </a:endParaRPr>
          </a:p>
          <a:p>
            <a:pPr marL="0">
              <a:buSzPct val="100000"/>
              <a:buNone/>
            </a:pPr>
            <a:r>
              <a:rPr lang="zh-CN" altLang="en-US" sz="2000" b="1" dirty="0" smtClean="0">
                <a:solidFill>
                  <a:srgbClr val="0033CC"/>
                </a:solidFill>
                <a:latin typeface="楷体" panose="02010609060101010101" pitchFamily="49" charset="-122"/>
                <a:ea typeface="楷体" panose="02010609060101010101" pitchFamily="49" charset="-122"/>
              </a:rPr>
              <a:t>科学前沿讲座以特定主题的系列讲座方式开展。包括各学院组织开设的专题系列讲座</a:t>
            </a:r>
            <a:r>
              <a:rPr lang="zh-CN" altLang="en-US" sz="2000" b="1" dirty="0" smtClean="0">
                <a:solidFill>
                  <a:srgbClr val="0033CC"/>
                </a:solidFill>
              </a:rPr>
              <a:t>。</a:t>
            </a:r>
            <a:endParaRPr lang="en-US" altLang="zh-CN" sz="2000" b="1" dirty="0" smtClean="0">
              <a:solidFill>
                <a:srgbClr val="0033CC"/>
              </a:solidFill>
            </a:endParaRPr>
          </a:p>
          <a:p>
            <a:pPr marL="0">
              <a:buSzPct val="100000"/>
              <a:buNone/>
            </a:pPr>
            <a:endParaRPr lang="en-US" altLang="zh-CN" sz="2600" b="1" dirty="0" smtClean="0">
              <a:solidFill>
                <a:srgbClr val="0033CC"/>
              </a:solidFill>
              <a:latin typeface="楷体" panose="02010609060101010101" pitchFamily="49" charset="-122"/>
              <a:ea typeface="楷体" panose="02010609060101010101" pitchFamily="49" charset="-122"/>
            </a:endParaRPr>
          </a:p>
          <a:p>
            <a:pPr marL="0">
              <a:buSzPct val="100000"/>
              <a:buNone/>
            </a:pPr>
            <a:endParaRPr lang="en-US" altLang="zh-CN" sz="1000" b="1" dirty="0" smtClean="0">
              <a:latin typeface="+mn-ea"/>
            </a:endParaRPr>
          </a:p>
        </p:txBody>
      </p:sp>
      <p:graphicFrame>
        <p:nvGraphicFramePr>
          <p:cNvPr id="5" name="表格 4"/>
          <p:cNvGraphicFramePr>
            <a:graphicFrameLocks noGrp="1"/>
          </p:cNvGraphicFramePr>
          <p:nvPr/>
        </p:nvGraphicFramePr>
        <p:xfrm>
          <a:off x="838200" y="1940076"/>
          <a:ext cx="10515600" cy="4534295"/>
        </p:xfrm>
        <a:graphic>
          <a:graphicData uri="http://schemas.openxmlformats.org/drawingml/2006/table">
            <a:tbl>
              <a:tblPr firstRow="1" bandRow="1">
                <a:tableStyleId>{5C22544A-7EE6-4342-B048-85BDC9FD1C3A}</a:tableStyleId>
              </a:tblPr>
              <a:tblGrid>
                <a:gridCol w="1813034">
                  <a:extLst>
                    <a:ext uri="{9D8B030D-6E8A-4147-A177-3AD203B41FA5}">
                      <a16:colId xmlns:a16="http://schemas.microsoft.com/office/drawing/2014/main" val="20000"/>
                    </a:ext>
                  </a:extLst>
                </a:gridCol>
                <a:gridCol w="8702566">
                  <a:extLst>
                    <a:ext uri="{9D8B030D-6E8A-4147-A177-3AD203B41FA5}">
                      <a16:colId xmlns:a16="http://schemas.microsoft.com/office/drawing/2014/main" val="20001"/>
                    </a:ext>
                  </a:extLst>
                </a:gridCol>
              </a:tblGrid>
              <a:tr h="911620">
                <a:tc>
                  <a:txBody>
                    <a:bodyPr/>
                    <a:lstStyle/>
                    <a:p>
                      <a:pPr algn="ctr"/>
                      <a:r>
                        <a:rPr lang="zh-CN" altLang="en-US" dirty="0" smtClean="0"/>
                        <a:t>面向对象</a:t>
                      </a:r>
                      <a:endParaRPr lang="zh-CN" altLang="en-US" b="1"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50000"/>
                      </a:schemeClr>
                    </a:solidFill>
                  </a:tcPr>
                </a:tc>
                <a:tc>
                  <a:txBody>
                    <a:bodyPr/>
                    <a:lstStyle/>
                    <a:p>
                      <a:r>
                        <a:rPr lang="zh-CN" altLang="en-US" sz="1800" dirty="0" smtClean="0"/>
                        <a:t>作为专业选修课（非学位课）修读，面向参加集中教学的硕士、硕博和直博研究生。</a:t>
                      </a:r>
                      <a:endParaRPr lang="zh-CN" altLang="en-US"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1402936">
                <a:tc>
                  <a:txBody>
                    <a:bodyPr/>
                    <a:lstStyle/>
                    <a:p>
                      <a:pPr algn="ctr"/>
                      <a:r>
                        <a:rPr lang="zh-CN" altLang="en-US" dirty="0" smtClean="0"/>
                        <a:t>选课与记录</a:t>
                      </a:r>
                      <a:endParaRPr lang="en-US" altLang="zh-CN" dirty="0" smtClean="0"/>
                    </a:p>
                    <a:p>
                      <a:pPr algn="ctr"/>
                      <a:r>
                        <a:rPr lang="zh-CN" altLang="en-US" dirty="0" smtClean="0"/>
                        <a:t>学时方式</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smtClean="0"/>
                        <a:t>不参加网络选课；</a:t>
                      </a:r>
                      <a:endParaRPr lang="en-US" altLang="zh-CN" sz="1800"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smtClean="0"/>
                        <a:t>需在讲座开始前</a:t>
                      </a:r>
                      <a:r>
                        <a:rPr lang="en-US" sz="1800" dirty="0" smtClean="0"/>
                        <a:t>10</a:t>
                      </a:r>
                      <a:r>
                        <a:rPr lang="zh-CN" altLang="en-US" sz="1800" dirty="0" smtClean="0"/>
                        <a:t>分钟内在讲座地点刷一卡通计录修读学时，过后一律不能补刷；</a:t>
                      </a:r>
                      <a:endParaRPr lang="en-US" altLang="zh-CN" sz="1800" dirty="0" smtClean="0"/>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dirty="0" smtClean="0"/>
                        <a:t>部分讲座只面向特定学生，其它学生修读不计入总学时和学分。</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1114085">
                <a:tc>
                  <a:txBody>
                    <a:bodyPr/>
                    <a:lstStyle/>
                    <a:p>
                      <a:pPr algn="ctr"/>
                      <a:r>
                        <a:rPr lang="zh-CN" altLang="en-US" dirty="0" smtClean="0"/>
                        <a:t>计分规则</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ct val="150000"/>
                        </a:lnSpc>
                      </a:pPr>
                      <a:r>
                        <a:rPr lang="zh-CN" altLang="en-US" sz="1800" dirty="0" smtClean="0"/>
                        <a:t>所修学时只在</a:t>
                      </a:r>
                      <a:r>
                        <a:rPr lang="en-US" sz="1800" dirty="0" smtClean="0"/>
                        <a:t>2020-2021</a:t>
                      </a:r>
                      <a:r>
                        <a:rPr lang="zh-CN" altLang="en-US" sz="1800" dirty="0" smtClean="0"/>
                        <a:t>学年内有效，不能累计到下一学年；</a:t>
                      </a:r>
                      <a:endParaRPr lang="en-US" altLang="zh-CN" sz="1800" dirty="0" smtClean="0"/>
                    </a:p>
                    <a:p>
                      <a:pPr>
                        <a:lnSpc>
                          <a:spcPct val="150000"/>
                        </a:lnSpc>
                      </a:pPr>
                      <a:r>
                        <a:rPr lang="zh-CN" altLang="en-US" sz="1800" dirty="0" smtClean="0"/>
                        <a:t>学年结束后，统计每位同学修读的总学时。修读</a:t>
                      </a:r>
                      <a:r>
                        <a:rPr lang="en-US" altLang="zh-CN" sz="1800" dirty="0" smtClean="0"/>
                        <a:t>20</a:t>
                      </a:r>
                      <a:r>
                        <a:rPr lang="zh-CN" altLang="en-US" sz="1800" dirty="0" smtClean="0"/>
                        <a:t>学时及以上计</a:t>
                      </a:r>
                      <a:r>
                        <a:rPr lang="en-US" sz="1800" dirty="0" smtClean="0"/>
                        <a:t>1</a:t>
                      </a:r>
                      <a:r>
                        <a:rPr lang="zh-CN" altLang="en-US" sz="1800" dirty="0" smtClean="0"/>
                        <a:t>学分。</a:t>
                      </a:r>
                      <a:endParaRPr lang="zh-CN" altLang="en-US"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1105654">
                <a:tc>
                  <a:txBody>
                    <a:bodyPr/>
                    <a:lstStyle/>
                    <a:p>
                      <a:pPr algn="ctr"/>
                      <a:r>
                        <a:rPr lang="zh-CN" altLang="en-US" dirty="0" smtClean="0"/>
                        <a:t>讲座信息</a:t>
                      </a:r>
                      <a:endParaRPr lang="en-US" altLang="zh-CN" dirty="0" smtClean="0"/>
                    </a:p>
                    <a:p>
                      <a:pPr algn="ctr"/>
                      <a:r>
                        <a:rPr lang="zh-CN" altLang="en-US" dirty="0" smtClean="0"/>
                        <a:t>发布途径</a:t>
                      </a:r>
                      <a:endParaRPr lang="zh-CN" altLang="en-US" b="1"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ct val="150000"/>
                        </a:lnSpc>
                      </a:pPr>
                      <a:r>
                        <a:rPr lang="zh-CN" altLang="en-US" sz="1800" dirty="0" smtClean="0"/>
                        <a:t>电子邮件、学校主页活动预告栏、各校区张贴海报、选课系统讲座管理模块与教务部微信公众平台（国科大教务部）公告。</a:t>
                      </a:r>
                      <a:endParaRPr lang="zh-CN" altLang="en-US"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公共选修课</a:t>
            </a:r>
            <a:endParaRPr lang="zh-CN" altLang="en-US" dirty="0"/>
          </a:p>
        </p:txBody>
      </p:sp>
      <p:sp>
        <p:nvSpPr>
          <p:cNvPr id="5" name="TextBox 2"/>
          <p:cNvSpPr txBox="1"/>
          <p:nvPr/>
        </p:nvSpPr>
        <p:spPr>
          <a:xfrm>
            <a:off x="838200" y="1262115"/>
            <a:ext cx="2289537" cy="369332"/>
          </a:xfrm>
          <a:prstGeom prst="rect">
            <a:avLst/>
          </a:prstGeom>
          <a:noFill/>
        </p:spPr>
        <p:txBody>
          <a:bodyPr wrap="square" rtlCol="0">
            <a:spAutoFit/>
          </a:bodyPr>
          <a:lstStyle/>
          <a:p>
            <a:r>
              <a:rPr lang="zh-CN" altLang="en-US" b="1" dirty="0" smtClean="0">
                <a:latin typeface="+mn-ea"/>
                <a:hlinkClick r:id="rId3" action="ppaction://hlinkfile"/>
              </a:rPr>
              <a:t>两用课程信息表</a:t>
            </a:r>
            <a:endParaRPr lang="zh-CN" altLang="en-US" b="1" dirty="0">
              <a:latin typeface="+mn-ea"/>
            </a:endParaRPr>
          </a:p>
        </p:txBody>
      </p:sp>
      <p:graphicFrame>
        <p:nvGraphicFramePr>
          <p:cNvPr id="8" name="表格 7"/>
          <p:cNvGraphicFramePr>
            <a:graphicFrameLocks noGrp="1"/>
          </p:cNvGraphicFramePr>
          <p:nvPr>
            <p:custDataLst>
              <p:tags r:id="rId1"/>
            </p:custDataLst>
          </p:nvPr>
        </p:nvGraphicFramePr>
        <p:xfrm>
          <a:off x="838200" y="1714088"/>
          <a:ext cx="10515600" cy="4298018"/>
        </p:xfrm>
        <a:graphic>
          <a:graphicData uri="http://schemas.openxmlformats.org/drawingml/2006/table">
            <a:tbl>
              <a:tblPr firstRow="1" bandRow="1">
                <a:tableStyleId>{93296810-A885-4BE3-A3E7-6D5BEEA58F35}</a:tableStyleId>
              </a:tblPr>
              <a:tblGrid>
                <a:gridCol w="1813034">
                  <a:extLst>
                    <a:ext uri="{9D8B030D-6E8A-4147-A177-3AD203B41FA5}">
                      <a16:colId xmlns:a16="http://schemas.microsoft.com/office/drawing/2014/main" val="20000"/>
                    </a:ext>
                  </a:extLst>
                </a:gridCol>
                <a:gridCol w="8702566">
                  <a:extLst>
                    <a:ext uri="{9D8B030D-6E8A-4147-A177-3AD203B41FA5}">
                      <a16:colId xmlns:a16="http://schemas.microsoft.com/office/drawing/2014/main" val="20001"/>
                    </a:ext>
                  </a:extLst>
                </a:gridCol>
              </a:tblGrid>
              <a:tr h="716280">
                <a:tc>
                  <a:txBody>
                    <a:bodyPr/>
                    <a:lstStyle/>
                    <a:p>
                      <a:pPr lvl="0" algn="ctr"/>
                      <a:r>
                        <a:rPr lang="zh-CN" altLang="en-US" sz="1800" dirty="0" smtClean="0"/>
                        <a:t>修读要求</a:t>
                      </a:r>
                      <a:endParaRPr lang="zh-CN" altLang="en-US" sz="1800" b="1" dirty="0">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50000"/>
                      </a:schemeClr>
                    </a:solidFill>
                  </a:tcPr>
                </a:tc>
                <a:tc>
                  <a:txBody>
                    <a:bodyPr/>
                    <a:lstStyle/>
                    <a:p>
                      <a:pPr lvl="0"/>
                      <a:r>
                        <a:rPr lang="zh-CN" altLang="en-US" sz="1800" dirty="0" smtClean="0"/>
                        <a:t>硕士生、硕博连读生和直博生要求至少修读公共选修课</a:t>
                      </a:r>
                      <a:r>
                        <a:rPr lang="en-US" altLang="zh-CN" sz="1800" dirty="0" smtClean="0"/>
                        <a:t>2</a:t>
                      </a:r>
                      <a:r>
                        <a:rPr lang="zh-CN" altLang="en-US" sz="1800" dirty="0" smtClean="0"/>
                        <a:t>学分。</a:t>
                      </a:r>
                      <a:endParaRPr lang="zh-CN" altLang="en-US" sz="1800" dirty="0">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1721056">
                <a:tc>
                  <a:txBody>
                    <a:bodyPr/>
                    <a:lstStyle/>
                    <a:p>
                      <a:pPr lvl="0" algn="ctr"/>
                      <a:r>
                        <a:rPr lang="zh-CN" altLang="en-US" sz="1800" dirty="0" smtClean="0"/>
                        <a:t>课程标识</a:t>
                      </a:r>
                      <a:endParaRPr lang="zh-CN" altLang="en-US" sz="1800" b="1" dirty="0">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lvl="0">
                        <a:lnSpc>
                          <a:spcPct val="150000"/>
                        </a:lnSpc>
                      </a:pPr>
                      <a:r>
                        <a:rPr lang="zh-CN" altLang="en-US" sz="1800" dirty="0" smtClean="0"/>
                        <a:t>课程编号中含有</a:t>
                      </a:r>
                      <a:r>
                        <a:rPr lang="en-US" altLang="zh-CN" sz="1800" dirty="0" smtClean="0"/>
                        <a:t>GX</a:t>
                      </a:r>
                      <a:r>
                        <a:rPr lang="zh-CN" altLang="en-US" sz="1800" dirty="0" smtClean="0"/>
                        <a:t>的课程为公共选修课。</a:t>
                      </a:r>
                    </a:p>
                    <a:p>
                      <a:pPr lvl="0">
                        <a:lnSpc>
                          <a:spcPct val="150000"/>
                        </a:lnSpc>
                        <a:spcBef>
                          <a:spcPts val="1200"/>
                        </a:spcBef>
                      </a:pPr>
                      <a:r>
                        <a:rPr lang="zh-CN" altLang="zh-CN" sz="1800" dirty="0" smtClean="0"/>
                        <a:t>公管学院</a:t>
                      </a:r>
                      <a:r>
                        <a:rPr lang="zh-CN" altLang="en-US" sz="1800" dirty="0" smtClean="0"/>
                        <a:t>、马克思主义学院</a:t>
                      </a:r>
                      <a:r>
                        <a:rPr lang="zh-CN" altLang="zh-CN" sz="1800" dirty="0" smtClean="0"/>
                        <a:t>的核心课和普及课</a:t>
                      </a:r>
                      <a:r>
                        <a:rPr lang="zh-CN" altLang="en-US" sz="1800" dirty="0" smtClean="0"/>
                        <a:t>可以</a:t>
                      </a:r>
                      <a:r>
                        <a:rPr lang="zh-CN" altLang="zh-CN" sz="1800" dirty="0" smtClean="0"/>
                        <a:t>作为公共选修课修读，</a:t>
                      </a:r>
                      <a:r>
                        <a:rPr lang="zh-CN" altLang="en-US" sz="1800" dirty="0" smtClean="0"/>
                        <a:t>选课时需将课程属性设置为“公共选修课”，但学分不同。</a:t>
                      </a:r>
                      <a:r>
                        <a:rPr lang="zh-CN" altLang="zh-CN" sz="1800" dirty="0" smtClean="0"/>
                        <a:t>具体课程信息请查看两用课程信息表。</a:t>
                      </a:r>
                      <a:r>
                        <a:rPr lang="zh-CN" altLang="en-US" sz="1800" dirty="0" smtClean="0"/>
                        <a:t>除此之外，其余人文社科类和管理类专业课程不可作为公共选修课修读。</a:t>
                      </a:r>
                      <a:endParaRPr lang="zh-CN" altLang="en-US" sz="1800" b="1" dirty="0">
                        <a:solidFill>
                          <a:schemeClr val="tx1"/>
                        </a:solidFill>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875017">
                <a:tc>
                  <a:txBody>
                    <a:bodyPr/>
                    <a:lstStyle/>
                    <a:p>
                      <a:pPr lvl="0" algn="ctr"/>
                      <a:r>
                        <a:rPr lang="zh-CN" altLang="en-US" sz="1800" dirty="0" smtClean="0"/>
                        <a:t>选课规则</a:t>
                      </a:r>
                      <a:endParaRPr lang="zh-CN" altLang="en-US" sz="1800" b="1" dirty="0">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lvl="0"/>
                      <a:r>
                        <a:rPr lang="zh-CN" altLang="en-US" sz="1800" dirty="0" smtClean="0"/>
                        <a:t>公选课实行限选，先到先得。</a:t>
                      </a:r>
                      <a:endParaRPr lang="zh-CN" altLang="en-US" dirty="0"/>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868396">
                <a:tc>
                  <a:txBody>
                    <a:bodyPr/>
                    <a:lstStyle/>
                    <a:p>
                      <a:pPr lvl="0" algn="ctr"/>
                      <a:r>
                        <a:rPr lang="zh-CN" altLang="en-US" sz="1800" dirty="0" smtClean="0"/>
                        <a:t>特殊说明</a:t>
                      </a:r>
                      <a:endParaRPr lang="zh-CN" altLang="en-US" sz="1800" b="1" dirty="0">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lvl="0">
                        <a:lnSpc>
                          <a:spcPct val="150000"/>
                        </a:lnSpc>
                      </a:pPr>
                      <a:r>
                        <a:rPr lang="zh-CN" altLang="en-US" sz="1800" dirty="0" smtClean="0"/>
                        <a:t>体育类公选课每学期限选</a:t>
                      </a:r>
                      <a:r>
                        <a:rPr lang="en-US" altLang="zh-CN" sz="1800" dirty="0" smtClean="0"/>
                        <a:t>1</a:t>
                      </a:r>
                      <a:r>
                        <a:rPr lang="zh-CN" altLang="en-US" sz="1800" dirty="0" smtClean="0"/>
                        <a:t>门。</a:t>
                      </a:r>
                      <a:endParaRPr lang="zh-CN" altLang="en-US" sz="1800" b="1" dirty="0">
                        <a:solidFill>
                          <a:schemeClr val="tx1"/>
                        </a:solidFill>
                        <a:latin typeface="楷体" panose="02010609060101010101" pitchFamily="49" charset="-122"/>
                        <a:ea typeface="楷体" panose="02010609060101010101" pitchFamily="49" charset="-122"/>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人文系列讲座说明</a:t>
            </a:r>
            <a:endParaRPr lang="zh-CN" altLang="en-US" dirty="0"/>
          </a:p>
        </p:txBody>
      </p:sp>
      <p:graphicFrame>
        <p:nvGraphicFramePr>
          <p:cNvPr id="4" name="表格 3"/>
          <p:cNvGraphicFramePr>
            <a:graphicFrameLocks noGrp="1"/>
          </p:cNvGraphicFramePr>
          <p:nvPr/>
        </p:nvGraphicFramePr>
        <p:xfrm>
          <a:off x="1083426" y="1299588"/>
          <a:ext cx="9774154" cy="4734247"/>
        </p:xfrm>
        <a:graphic>
          <a:graphicData uri="http://schemas.openxmlformats.org/drawingml/2006/table">
            <a:tbl>
              <a:tblPr firstRow="1" bandRow="1">
                <a:tableStyleId>{21E4AEA4-8DFA-4A89-87EB-49C32662AFE0}</a:tableStyleId>
              </a:tblPr>
              <a:tblGrid>
                <a:gridCol w="1432419">
                  <a:extLst>
                    <a:ext uri="{9D8B030D-6E8A-4147-A177-3AD203B41FA5}">
                      <a16:colId xmlns:a16="http://schemas.microsoft.com/office/drawing/2014/main" val="20000"/>
                    </a:ext>
                  </a:extLst>
                </a:gridCol>
                <a:gridCol w="8341735">
                  <a:extLst>
                    <a:ext uri="{9D8B030D-6E8A-4147-A177-3AD203B41FA5}">
                      <a16:colId xmlns:a16="http://schemas.microsoft.com/office/drawing/2014/main" val="20001"/>
                    </a:ext>
                  </a:extLst>
                </a:gridCol>
              </a:tblGrid>
              <a:tr h="607210">
                <a:tc>
                  <a:txBody>
                    <a:bodyPr/>
                    <a:lstStyle/>
                    <a:p>
                      <a:pPr algn="ctr"/>
                      <a:r>
                        <a:rPr lang="zh-CN" altLang="en-US" dirty="0" smtClean="0"/>
                        <a:t>面向对象</a:t>
                      </a:r>
                      <a:endParaRPr lang="zh-CN" altLang="en-US"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50000"/>
                      </a:schemeClr>
                    </a:solidFill>
                  </a:tcPr>
                </a:tc>
                <a:tc>
                  <a:txBody>
                    <a:bodyPr/>
                    <a:lstStyle/>
                    <a:p>
                      <a:pPr algn="l"/>
                      <a:r>
                        <a:rPr lang="zh-CN" altLang="en-US" sz="1800" dirty="0" smtClean="0"/>
                        <a:t>作为公共选修课面向所有集中教学研究生。</a:t>
                      </a:r>
                      <a:endParaRPr lang="zh-CN" altLang="en-US" b="0" dirty="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1501090">
                <a:tc>
                  <a:txBody>
                    <a:bodyPr/>
                    <a:lstStyle/>
                    <a:p>
                      <a:pPr algn="ctr"/>
                      <a:r>
                        <a:rPr lang="zh-CN" altLang="en-US" dirty="0" smtClean="0"/>
                        <a:t>课程介绍</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en-US" altLang="zh-CN" sz="1800" dirty="0" smtClean="0">
                          <a:latin typeface="+mn-ea"/>
                          <a:ea typeface="+mn-ea"/>
                        </a:rPr>
                        <a:t>1. </a:t>
                      </a:r>
                      <a:r>
                        <a:rPr lang="zh-CN" altLang="en-US" sz="1800" dirty="0" smtClean="0">
                          <a:latin typeface="+mn-ea"/>
                          <a:ea typeface="+mn-ea"/>
                        </a:rPr>
                        <a:t>人文系列讲座是人文素质教育类课程，主要内容是“明德讲堂”人文系列 讲座。</a:t>
                      </a:r>
                      <a:endParaRPr lang="en-US" altLang="zh-CN" sz="1800" dirty="0" smtClean="0">
                        <a:latin typeface="+mn-ea"/>
                        <a:ea typeface="+mn-ea"/>
                      </a:endParaRPr>
                    </a:p>
                    <a:p>
                      <a:pPr marL="0" marR="0" indent="0" algn="l" defTabSz="914400" rtl="0" eaLnBrk="1" fontAlgn="auto" latinLnBrk="0" hangingPunct="1">
                        <a:lnSpc>
                          <a:spcPct val="150000"/>
                        </a:lnSpc>
                        <a:spcBef>
                          <a:spcPts val="1200"/>
                        </a:spcBef>
                        <a:spcAft>
                          <a:spcPts val="0"/>
                        </a:spcAft>
                        <a:buClrTx/>
                        <a:buSzTx/>
                        <a:buFontTx/>
                        <a:buNone/>
                        <a:defRPr/>
                      </a:pPr>
                      <a:r>
                        <a:rPr lang="en-US" sz="1800" kern="1200" dirty="0" smtClean="0">
                          <a:latin typeface="+mn-ea"/>
                          <a:ea typeface="+mn-ea"/>
                        </a:rPr>
                        <a:t>2.</a:t>
                      </a:r>
                      <a:r>
                        <a:rPr lang="zh-CN" altLang="en-US" sz="1800" kern="1200" dirty="0" smtClean="0">
                          <a:latin typeface="+mn-ea"/>
                          <a:ea typeface="+mn-ea"/>
                        </a:rPr>
                        <a:t>“明德讲堂”人文系列讲座：包括思想系列、社会系列、历史系列、文艺系列、人生系列等五大系列。</a:t>
                      </a:r>
                      <a:endParaRPr lang="en-US" altLang="zh-CN" sz="1800" b="0" dirty="0" smtClean="0">
                        <a:solidFill>
                          <a:schemeClr val="tx1"/>
                        </a:solidFill>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938202">
                <a:tc>
                  <a:txBody>
                    <a:bodyPr/>
                    <a:lstStyle/>
                    <a:p>
                      <a:pPr marL="0" algn="ctr" defTabSz="914400" rtl="0" eaLnBrk="1" latinLnBrk="0" hangingPunct="1"/>
                      <a:r>
                        <a:rPr lang="zh-CN" altLang="en-US" sz="1800" kern="1200" dirty="0" smtClean="0">
                          <a:solidFill>
                            <a:schemeClr val="dk1"/>
                          </a:solidFill>
                          <a:latin typeface="+mn-lt"/>
                          <a:ea typeface="+mn-ea"/>
                          <a:cs typeface="+mn-cs"/>
                        </a:rPr>
                        <a:t>选课与记录</a:t>
                      </a:r>
                      <a:endParaRPr lang="en-US" altLang="zh-CN" sz="1800" kern="1200" dirty="0" smtClean="0">
                        <a:solidFill>
                          <a:schemeClr val="dk1"/>
                        </a:solidFill>
                        <a:latin typeface="+mn-lt"/>
                        <a:ea typeface="+mn-ea"/>
                        <a:cs typeface="+mn-cs"/>
                      </a:endParaRPr>
                    </a:p>
                    <a:p>
                      <a:pPr marL="0" algn="ctr" defTabSz="914400" rtl="0" eaLnBrk="1" latinLnBrk="0" hangingPunct="1"/>
                      <a:r>
                        <a:rPr lang="zh-CN" altLang="en-US" sz="1800" kern="1200" dirty="0" smtClean="0">
                          <a:solidFill>
                            <a:schemeClr val="dk1"/>
                          </a:solidFill>
                          <a:latin typeface="+mn-lt"/>
                          <a:ea typeface="+mn-ea"/>
                          <a:cs typeface="+mn-cs"/>
                        </a:rPr>
                        <a:t>学时方式</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marL="0" marR="0" indent="0" algn="l" defTabSz="914400" rtl="0" eaLnBrk="1" fontAlgn="auto" latinLnBrk="0" hangingPunct="1">
                        <a:lnSpc>
                          <a:spcPct val="150000"/>
                        </a:lnSpc>
                        <a:spcBef>
                          <a:spcPts val="0"/>
                        </a:spcBef>
                        <a:spcAft>
                          <a:spcPts val="0"/>
                        </a:spcAft>
                        <a:buClrTx/>
                        <a:buSzTx/>
                        <a:buFontTx/>
                        <a:buNone/>
                        <a:defRPr/>
                      </a:pPr>
                      <a:r>
                        <a:rPr lang="zh-CN" altLang="en-US" sz="1800" kern="1200" dirty="0" smtClean="0">
                          <a:solidFill>
                            <a:schemeClr val="dk1"/>
                          </a:solidFill>
                          <a:latin typeface="+mn-lt"/>
                          <a:ea typeface="+mn-ea"/>
                          <a:cs typeface="+mn-cs"/>
                        </a:rPr>
                        <a:t>不参加网络选课；</a:t>
                      </a:r>
                      <a:endParaRPr lang="en-US" altLang="zh-CN" sz="1800" kern="1200" dirty="0" smtClean="0">
                        <a:solidFill>
                          <a:schemeClr val="dk1"/>
                        </a:solidFill>
                        <a:latin typeface="+mn-lt"/>
                        <a:ea typeface="+mn-ea"/>
                        <a:cs typeface="+mn-cs"/>
                      </a:endParaRPr>
                    </a:p>
                    <a:p>
                      <a:pPr marL="0" marR="0" indent="0" algn="l" defTabSz="914400" rtl="0" eaLnBrk="1" fontAlgn="auto" latinLnBrk="0" hangingPunct="1">
                        <a:lnSpc>
                          <a:spcPct val="150000"/>
                        </a:lnSpc>
                        <a:spcBef>
                          <a:spcPts val="0"/>
                        </a:spcBef>
                        <a:spcAft>
                          <a:spcPts val="0"/>
                        </a:spcAft>
                        <a:buClrTx/>
                        <a:buSzTx/>
                        <a:buFontTx/>
                        <a:buNone/>
                        <a:defRPr/>
                      </a:pPr>
                      <a:r>
                        <a:rPr lang="zh-CN" altLang="en-US" sz="1800" kern="1200" dirty="0" smtClean="0">
                          <a:solidFill>
                            <a:schemeClr val="dk1"/>
                          </a:solidFill>
                          <a:latin typeface="+mn-lt"/>
                          <a:ea typeface="+mn-ea"/>
                          <a:cs typeface="+mn-cs"/>
                        </a:rPr>
                        <a:t>需在讲座开始前</a:t>
                      </a:r>
                      <a:r>
                        <a:rPr lang="en-US" altLang="zh-CN" sz="1800" kern="1200" dirty="0" smtClean="0">
                          <a:solidFill>
                            <a:schemeClr val="dk1"/>
                          </a:solidFill>
                          <a:latin typeface="+mn-lt"/>
                          <a:ea typeface="+mn-ea"/>
                          <a:cs typeface="+mn-cs"/>
                        </a:rPr>
                        <a:t>10</a:t>
                      </a:r>
                      <a:r>
                        <a:rPr lang="zh-CN" altLang="en-US" sz="1800" kern="1200" dirty="0" smtClean="0">
                          <a:solidFill>
                            <a:schemeClr val="dk1"/>
                          </a:solidFill>
                          <a:latin typeface="+mn-lt"/>
                          <a:ea typeface="+mn-ea"/>
                          <a:cs typeface="+mn-cs"/>
                        </a:rPr>
                        <a:t>分钟内在讲座地点刷一卡通计录修读学时，过后一律不能补刷。</a:t>
                      </a:r>
                      <a:endParaRPr lang="zh-CN" altLang="en-US" sz="1800" kern="1200" dirty="0">
                        <a:solidFill>
                          <a:schemeClr val="dk1"/>
                        </a:solidFill>
                        <a:latin typeface="+mn-lt"/>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908640">
                <a:tc>
                  <a:txBody>
                    <a:bodyPr/>
                    <a:lstStyle/>
                    <a:p>
                      <a:pPr algn="ctr"/>
                      <a:r>
                        <a:rPr lang="zh-CN" altLang="en-US" dirty="0" smtClean="0"/>
                        <a:t>计分规则</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nSpc>
                          <a:spcPct val="150000"/>
                        </a:lnSpc>
                      </a:pPr>
                      <a:r>
                        <a:rPr lang="zh-CN" altLang="en-US" sz="1800" dirty="0" smtClean="0"/>
                        <a:t>所修学时只在</a:t>
                      </a:r>
                      <a:r>
                        <a:rPr lang="en-US" altLang="zh-CN" sz="1800" dirty="0" smtClean="0"/>
                        <a:t>2020-2021</a:t>
                      </a:r>
                      <a:r>
                        <a:rPr lang="zh-CN" altLang="en-US" sz="1800" dirty="0" smtClean="0"/>
                        <a:t>学年内有效，不能累计到下一学年；</a:t>
                      </a:r>
                      <a:endParaRPr lang="en-US" altLang="zh-CN" sz="1800" dirty="0" smtClean="0"/>
                    </a:p>
                    <a:p>
                      <a:pPr>
                        <a:lnSpc>
                          <a:spcPct val="150000"/>
                        </a:lnSpc>
                      </a:pPr>
                      <a:r>
                        <a:rPr lang="zh-CN" altLang="en-US" sz="1800" dirty="0" smtClean="0"/>
                        <a:t>学年结束后，统计每位同学修读的总学时。修读</a:t>
                      </a:r>
                      <a:r>
                        <a:rPr lang="en-US" altLang="zh-CN" sz="1800" dirty="0" smtClean="0"/>
                        <a:t>20</a:t>
                      </a:r>
                      <a:r>
                        <a:rPr lang="zh-CN" altLang="en-US" sz="1800" dirty="0" smtClean="0"/>
                        <a:t>学时及以上计</a:t>
                      </a:r>
                      <a:r>
                        <a:rPr lang="en-US" altLang="zh-CN" sz="1800" dirty="0" smtClean="0"/>
                        <a:t>1</a:t>
                      </a:r>
                      <a:r>
                        <a:rPr lang="zh-CN" altLang="en-US" sz="1800" dirty="0" smtClean="0"/>
                        <a:t>学分。</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779105">
                <a:tc>
                  <a:txBody>
                    <a:bodyPr/>
                    <a:lstStyle/>
                    <a:p>
                      <a:pPr algn="ctr"/>
                      <a:r>
                        <a:rPr lang="zh-CN" altLang="en-US" dirty="0" smtClean="0"/>
                        <a:t>讲座信息</a:t>
                      </a:r>
                      <a:endParaRPr lang="en-US" altLang="zh-CN" dirty="0" smtClean="0"/>
                    </a:p>
                    <a:p>
                      <a:pPr algn="ctr"/>
                      <a:r>
                        <a:rPr lang="zh-CN" altLang="en-US" dirty="0" smtClean="0"/>
                        <a:t>发布途径</a:t>
                      </a:r>
                      <a:endParaRPr lang="zh-CN" altLang="en-US" b="0" dirty="0">
                        <a:latin typeface="+mn-ea"/>
                        <a:ea typeface="+mn-ea"/>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r>
                        <a:rPr lang="zh-CN" altLang="en-US" sz="1800" kern="1200" dirty="0" smtClean="0"/>
                        <a:t>电子邮件、海报通知、学校主页活动预告栏等。</a:t>
                      </a:r>
                      <a:endParaRPr lang="zh-CN" altLang="en-US" sz="1800" b="0" kern="1200" dirty="0">
                        <a:solidFill>
                          <a:schemeClr val="dk1"/>
                        </a:solidFill>
                        <a:latin typeface="+mn-ea"/>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三、选课说明 </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 外选课程</a:t>
            </a:r>
            <a:endParaRPr lang="zh-CN" altLang="en-US" dirty="0"/>
          </a:p>
        </p:txBody>
      </p:sp>
      <p:sp>
        <p:nvSpPr>
          <p:cNvPr id="4" name="AutoShape 4"/>
          <p:cNvSpPr>
            <a:spLocks noChangeArrowheads="1"/>
          </p:cNvSpPr>
          <p:nvPr/>
        </p:nvSpPr>
        <p:spPr bwMode="auto">
          <a:xfrm rot="5400000">
            <a:off x="5730417" y="-2380792"/>
            <a:ext cx="571500" cy="8135937"/>
          </a:xfrm>
          <a:prstGeom prst="homePlate">
            <a:avLst>
              <a:gd name="adj" fmla="val 26949"/>
            </a:avLst>
          </a:prstGeom>
          <a:solidFill>
            <a:schemeClr val="accent6">
              <a:lumMod val="50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5" name="AutoShape 5"/>
          <p:cNvSpPr>
            <a:spLocks noChangeArrowheads="1"/>
          </p:cNvSpPr>
          <p:nvPr/>
        </p:nvSpPr>
        <p:spPr bwMode="auto">
          <a:xfrm>
            <a:off x="2091073" y="2265027"/>
            <a:ext cx="7921625" cy="919162"/>
          </a:xfrm>
          <a:prstGeom prst="homePlate">
            <a:avLst>
              <a:gd name="adj" fmla="val 24698"/>
            </a:avLst>
          </a:prstGeom>
          <a:solidFill>
            <a:schemeClr val="accent6">
              <a:lumMod val="20000"/>
              <a:lumOff val="80000"/>
            </a:schemeClr>
          </a:solidFill>
          <a:ln w="19050">
            <a:solidFill>
              <a:schemeClr val="accent6">
                <a:lumMod val="40000"/>
                <a:lumOff val="60000"/>
              </a:schemeClr>
            </a:solidFill>
            <a:miter lim="800000"/>
          </a:ln>
        </p:spPr>
        <p:txBody>
          <a:bodyPr wrap="none" lIns="72000" tIns="0" rIns="0" bIns="0" anchor="ctr"/>
          <a:lstStyle/>
          <a:p>
            <a:pPr algn="l"/>
            <a:endParaRPr lang="zh-CN" altLang="en-US"/>
          </a:p>
        </p:txBody>
      </p:sp>
      <p:sp>
        <p:nvSpPr>
          <p:cNvPr id="6" name="Text Box 6"/>
          <p:cNvSpPr txBox="1">
            <a:spLocks noChangeArrowheads="1"/>
          </p:cNvSpPr>
          <p:nvPr/>
        </p:nvSpPr>
        <p:spPr bwMode="auto">
          <a:xfrm>
            <a:off x="2595898" y="2430127"/>
            <a:ext cx="7056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tx1">
                    <a:lumMod val="75000"/>
                    <a:lumOff val="25000"/>
                  </a:schemeClr>
                </a:solidFill>
                <a:latin typeface="+mn-ea"/>
                <a:ea typeface="+mn-ea"/>
              </a:rPr>
              <a:t>外选课程主要内容须与《中国科学院大学研究生课程设置方案》中的相关课程内容一致</a:t>
            </a:r>
          </a:p>
        </p:txBody>
      </p:sp>
      <p:sp>
        <p:nvSpPr>
          <p:cNvPr id="7" name="AutoShape 7"/>
          <p:cNvSpPr>
            <a:spLocks noChangeArrowheads="1"/>
          </p:cNvSpPr>
          <p:nvPr/>
        </p:nvSpPr>
        <p:spPr bwMode="auto">
          <a:xfrm>
            <a:off x="2091073" y="3277852"/>
            <a:ext cx="7921625" cy="919162"/>
          </a:xfrm>
          <a:prstGeom prst="homePlate">
            <a:avLst>
              <a:gd name="adj" fmla="val 24698"/>
            </a:avLst>
          </a:prstGeom>
          <a:solidFill>
            <a:schemeClr val="accent6">
              <a:lumMod val="40000"/>
              <a:lumOff val="60000"/>
            </a:schemeClr>
          </a:solidFill>
          <a:ln w="19050">
            <a:solidFill>
              <a:schemeClr val="accent6">
                <a:lumMod val="60000"/>
                <a:lumOff val="40000"/>
              </a:schemeClr>
            </a:solidFill>
            <a:miter lim="800000"/>
          </a:ln>
        </p:spPr>
        <p:txBody>
          <a:bodyPr wrap="none" lIns="72000" tIns="0" rIns="0" bIns="0" anchor="ctr"/>
          <a:lstStyle/>
          <a:p>
            <a:pPr algn="l"/>
            <a:endParaRPr lang="zh-CN" altLang="en-US"/>
          </a:p>
        </p:txBody>
      </p:sp>
      <p:sp>
        <p:nvSpPr>
          <p:cNvPr id="8" name="Text Box 8"/>
          <p:cNvSpPr txBox="1">
            <a:spLocks noChangeArrowheads="1"/>
          </p:cNvSpPr>
          <p:nvPr/>
        </p:nvSpPr>
        <p:spPr bwMode="auto">
          <a:xfrm>
            <a:off x="2595898" y="3619164"/>
            <a:ext cx="67802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2">
                    <a:lumMod val="25000"/>
                  </a:schemeClr>
                </a:solidFill>
                <a:latin typeface="+mn-ea"/>
                <a:ea typeface="+mn-ea"/>
              </a:rPr>
              <a:t>填报《中国科学院大学外选课申请表》，</a:t>
            </a:r>
            <a:r>
              <a:rPr lang="zh-CN" altLang="en-US" b="1" dirty="0" smtClean="0">
                <a:solidFill>
                  <a:schemeClr val="bg2">
                    <a:lumMod val="25000"/>
                  </a:schemeClr>
                </a:solidFill>
                <a:latin typeface="+mn-ea"/>
                <a:ea typeface="+mn-ea"/>
              </a:rPr>
              <a:t>报教务部审批</a:t>
            </a:r>
            <a:endParaRPr lang="zh-CN" altLang="en-US" b="1" dirty="0">
              <a:solidFill>
                <a:schemeClr val="bg2">
                  <a:lumMod val="25000"/>
                </a:schemeClr>
              </a:solidFill>
              <a:latin typeface="+mn-ea"/>
              <a:ea typeface="+mn-ea"/>
            </a:endParaRPr>
          </a:p>
        </p:txBody>
      </p:sp>
      <p:sp>
        <p:nvSpPr>
          <p:cNvPr id="9" name="AutoShape 9"/>
          <p:cNvSpPr>
            <a:spLocks noChangeArrowheads="1"/>
          </p:cNvSpPr>
          <p:nvPr/>
        </p:nvSpPr>
        <p:spPr bwMode="auto">
          <a:xfrm>
            <a:off x="2091073" y="4292264"/>
            <a:ext cx="7921625" cy="919163"/>
          </a:xfrm>
          <a:prstGeom prst="homePlate">
            <a:avLst>
              <a:gd name="adj" fmla="val 24698"/>
            </a:avLst>
          </a:prstGeom>
          <a:solidFill>
            <a:schemeClr val="accent6">
              <a:lumMod val="60000"/>
              <a:lumOff val="40000"/>
            </a:schemeClr>
          </a:solidFill>
          <a:ln w="19050">
            <a:solidFill>
              <a:schemeClr val="accent6">
                <a:lumMod val="75000"/>
              </a:schemeClr>
            </a:solidFill>
            <a:miter lim="800000"/>
          </a:ln>
        </p:spPr>
        <p:txBody>
          <a:bodyPr wrap="none" lIns="72000" tIns="0" rIns="0" bIns="0" anchor="ctr"/>
          <a:lstStyle/>
          <a:p>
            <a:pPr algn="l"/>
            <a:endParaRPr lang="zh-CN" altLang="en-US"/>
          </a:p>
        </p:txBody>
      </p:sp>
      <p:sp>
        <p:nvSpPr>
          <p:cNvPr id="10" name="Text Box 10"/>
          <p:cNvSpPr txBox="1">
            <a:spLocks noChangeArrowheads="1"/>
          </p:cNvSpPr>
          <p:nvPr/>
        </p:nvSpPr>
        <p:spPr bwMode="auto">
          <a:xfrm>
            <a:off x="2595898" y="4610294"/>
            <a:ext cx="7056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latin typeface="+mn-ea"/>
                <a:ea typeface="+mn-ea"/>
              </a:rPr>
              <a:t>外选课原则上，仅</a:t>
            </a:r>
            <a:r>
              <a:rPr lang="zh-CN" altLang="en-US" b="1" dirty="0" smtClean="0">
                <a:latin typeface="+mn-ea"/>
                <a:ea typeface="+mn-ea"/>
              </a:rPr>
              <a:t>限于 </a:t>
            </a:r>
            <a:r>
              <a:rPr lang="zh-CN" altLang="en-US" b="1" dirty="0" smtClean="0">
                <a:solidFill>
                  <a:srgbClr val="FF0000"/>
                </a:solidFill>
                <a:latin typeface="+mn-ea"/>
                <a:ea typeface="+mn-ea"/>
              </a:rPr>
              <a:t>核心课</a:t>
            </a:r>
            <a:r>
              <a:rPr lang="zh-CN" altLang="en-US" b="1" dirty="0">
                <a:latin typeface="+mn-ea"/>
                <a:ea typeface="+mn-ea"/>
              </a:rPr>
              <a:t>，每人每学年至多选修2门</a:t>
            </a:r>
          </a:p>
        </p:txBody>
      </p:sp>
      <p:sp>
        <p:nvSpPr>
          <p:cNvPr id="11" name="AutoShape 11"/>
          <p:cNvSpPr>
            <a:spLocks noChangeArrowheads="1"/>
          </p:cNvSpPr>
          <p:nvPr/>
        </p:nvSpPr>
        <p:spPr bwMode="auto">
          <a:xfrm>
            <a:off x="2091073" y="5306677"/>
            <a:ext cx="7921625" cy="919162"/>
          </a:xfrm>
          <a:prstGeom prst="homePlate">
            <a:avLst>
              <a:gd name="adj" fmla="val 24698"/>
            </a:avLst>
          </a:prstGeom>
          <a:solidFill>
            <a:srgbClr val="7CB953"/>
          </a:solidFill>
          <a:ln w="19050">
            <a:solidFill>
              <a:schemeClr val="accent6">
                <a:lumMod val="50000"/>
              </a:schemeClr>
            </a:solidFill>
            <a:miter lim="800000"/>
          </a:ln>
        </p:spPr>
        <p:txBody>
          <a:bodyPr wrap="none" lIns="72000" tIns="0" rIns="0" bIns="0" anchor="ctr"/>
          <a:lstStyle/>
          <a:p>
            <a:pPr algn="l"/>
            <a:endParaRPr lang="zh-CN" altLang="en-US"/>
          </a:p>
        </p:txBody>
      </p:sp>
      <p:sp>
        <p:nvSpPr>
          <p:cNvPr id="12" name="Text Box 12"/>
          <p:cNvSpPr txBox="1">
            <a:spLocks noChangeArrowheads="1"/>
          </p:cNvSpPr>
          <p:nvPr/>
        </p:nvSpPr>
        <p:spPr bwMode="auto">
          <a:xfrm>
            <a:off x="2583866" y="5638213"/>
            <a:ext cx="67802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latin typeface="+mn-ea"/>
                <a:ea typeface="+mn-ea"/>
              </a:rPr>
              <a:t>持外选课开课单位教务部门的正式成绩单，</a:t>
            </a:r>
            <a:r>
              <a:rPr lang="zh-CN" altLang="en-US" b="1" dirty="0" smtClean="0">
                <a:latin typeface="+mn-ea"/>
                <a:ea typeface="+mn-ea"/>
              </a:rPr>
              <a:t>交教务部登录</a:t>
            </a:r>
            <a:r>
              <a:rPr lang="zh-CN" altLang="en-US" b="1" dirty="0">
                <a:latin typeface="+mn-ea"/>
                <a:ea typeface="+mn-ea"/>
              </a:rPr>
              <a:t>成绩</a:t>
            </a:r>
          </a:p>
        </p:txBody>
      </p:sp>
      <p:sp>
        <p:nvSpPr>
          <p:cNvPr id="13" name="Rectangle 13"/>
          <p:cNvSpPr>
            <a:spLocks noChangeArrowheads="1"/>
          </p:cNvSpPr>
          <p:nvPr/>
        </p:nvSpPr>
        <p:spPr bwMode="auto">
          <a:xfrm>
            <a:off x="1865648" y="2419015"/>
            <a:ext cx="477838" cy="490537"/>
          </a:xfrm>
          <a:prstGeom prst="rect">
            <a:avLst/>
          </a:prstGeom>
          <a:solidFill>
            <a:srgbClr val="FFC000"/>
          </a:solidFill>
          <a:ln>
            <a:noFill/>
          </a:ln>
        </p:spPr>
        <p:txBody>
          <a:bodyPr lIns="0" tIns="0" rIns="0" bIns="0" anchor="ctr" anchorCtr="1"/>
          <a:lstStyle/>
          <a:p>
            <a:r>
              <a:rPr kumimoji="1" lang="en-US" altLang="zh-CN" sz="2000" b="1" dirty="0" smtClean="0">
                <a:solidFill>
                  <a:schemeClr val="bg1"/>
                </a:solidFill>
                <a:ea typeface="Arial Unicode MS" panose="020B0604020202020204" charset="-122"/>
                <a:cs typeface="Arial Unicode MS" panose="020B0604020202020204" charset="-122"/>
              </a:rPr>
              <a:t>1</a:t>
            </a:r>
            <a:endParaRPr kumimoji="1" lang="zh-CN" altLang="en-US" sz="2000" b="1" dirty="0">
              <a:solidFill>
                <a:schemeClr val="bg1"/>
              </a:solidFill>
              <a:ea typeface="Arial Unicode MS" panose="020B0604020202020204" charset="-122"/>
              <a:cs typeface="Arial Unicode MS" panose="020B0604020202020204" charset="-122"/>
            </a:endParaRPr>
          </a:p>
        </p:txBody>
      </p:sp>
      <p:sp>
        <p:nvSpPr>
          <p:cNvPr id="14" name="Rectangle 14"/>
          <p:cNvSpPr>
            <a:spLocks noChangeArrowheads="1"/>
          </p:cNvSpPr>
          <p:nvPr/>
        </p:nvSpPr>
        <p:spPr bwMode="auto">
          <a:xfrm>
            <a:off x="1865648" y="3461333"/>
            <a:ext cx="477838" cy="490538"/>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２</a:t>
            </a:r>
          </a:p>
        </p:txBody>
      </p:sp>
      <p:sp>
        <p:nvSpPr>
          <p:cNvPr id="15" name="Rectangle 15"/>
          <p:cNvSpPr>
            <a:spLocks noChangeArrowheads="1"/>
          </p:cNvSpPr>
          <p:nvPr/>
        </p:nvSpPr>
        <p:spPr bwMode="auto">
          <a:xfrm>
            <a:off x="1865648" y="4503526"/>
            <a:ext cx="477838" cy="490537"/>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３</a:t>
            </a:r>
          </a:p>
        </p:txBody>
      </p:sp>
      <p:sp>
        <p:nvSpPr>
          <p:cNvPr id="16" name="Rectangle 16"/>
          <p:cNvSpPr>
            <a:spLocks noChangeArrowheads="1"/>
          </p:cNvSpPr>
          <p:nvPr/>
        </p:nvSpPr>
        <p:spPr bwMode="auto">
          <a:xfrm>
            <a:off x="1865648" y="5545718"/>
            <a:ext cx="477838" cy="490538"/>
          </a:xfrm>
          <a:prstGeom prst="rect">
            <a:avLst/>
          </a:prstGeom>
          <a:solidFill>
            <a:srgbClr val="FFC000"/>
          </a:solidFill>
          <a:ln>
            <a:noFill/>
          </a:ln>
        </p:spPr>
        <p:txBody>
          <a:bodyPr lIns="0" tIns="0" rIns="0" bIns="0" anchor="ctr" anchorCtr="1"/>
          <a:lstStyle/>
          <a:p>
            <a:r>
              <a:rPr kumimoji="1" lang="zh-CN" altLang="en-US" sz="2000" b="1" dirty="0">
                <a:solidFill>
                  <a:schemeClr val="bg1"/>
                </a:solidFill>
                <a:ea typeface="Arial Unicode MS" panose="020B0604020202020204" charset="-122"/>
                <a:cs typeface="Arial Unicode MS" panose="020B0604020202020204" charset="-122"/>
              </a:rPr>
              <a:t>４</a:t>
            </a:r>
          </a:p>
        </p:txBody>
      </p:sp>
      <p:sp>
        <p:nvSpPr>
          <p:cNvPr id="17" name="Rectangle 17"/>
          <p:cNvSpPr>
            <a:spLocks noChangeArrowheads="1"/>
          </p:cNvSpPr>
          <p:nvPr/>
        </p:nvSpPr>
        <p:spPr bwMode="auto">
          <a:xfrm>
            <a:off x="3819860" y="1466514"/>
            <a:ext cx="4427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b="1" dirty="0">
                <a:solidFill>
                  <a:schemeClr val="bg1"/>
                </a:solidFill>
                <a:latin typeface="+mn-ea"/>
              </a:rPr>
              <a:t>外选课若需计入总学分，有以下要求：</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29850"/>
          <a:stretch>
            <a:fillRect/>
          </a:stretch>
        </p:blipFill>
        <p:spPr>
          <a:xfrm>
            <a:off x="2" y="0"/>
            <a:ext cx="12191999" cy="6959600"/>
          </a:xfrm>
          <a:prstGeom prst="rect">
            <a:avLst/>
          </a:prstGeom>
        </p:spPr>
      </p:pic>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4199468" y="2798458"/>
            <a:ext cx="55080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基本情况</a:t>
            </a:r>
            <a:endParaRPr lang="en-US" altLang="zh-CN" sz="5400" b="1" dirty="0">
              <a:solidFill>
                <a:srgbClr val="FDCB34"/>
              </a:solidFill>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ffectLst>
            <a:glow rad="101600">
              <a:srgbClr val="FFFF99">
                <a:alpha val="6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1215" b="13652"/>
          <a:stretch>
            <a:fillRect/>
          </a:stretch>
        </p:blipFill>
        <p:spPr>
          <a:xfrm>
            <a:off x="2704" y="-24063"/>
            <a:ext cx="12189297" cy="6918158"/>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选课</a:t>
            </a:r>
            <a:r>
              <a:rPr lang="zh-CN" altLang="en-US" sz="5400" b="1" dirty="0">
                <a:solidFill>
                  <a:srgbClr val="FDCB34"/>
                </a:solidFill>
                <a:latin typeface="微软雅黑" panose="020B0503020204020204" pitchFamily="34" charset="-122"/>
                <a:ea typeface="微软雅黑" panose="020B0503020204020204" pitchFamily="34" charset="-122"/>
              </a:rPr>
              <a:t>及变更</a:t>
            </a:r>
            <a:r>
              <a:rPr lang="zh-CN" altLang="en-US" sz="5400" b="1" dirty="0" smtClean="0">
                <a:solidFill>
                  <a:srgbClr val="FDCB34"/>
                </a:solidFill>
                <a:latin typeface="微软雅黑" panose="020B0503020204020204" pitchFamily="34" charset="-122"/>
                <a:ea typeface="微软雅黑" panose="020B0503020204020204" pitchFamily="34" charset="-122"/>
              </a:rPr>
              <a:t>程序</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四、选课及变更程序</a:t>
            </a:r>
            <a:endParaRPr lang="zh-CN" altLang="en-US" dirty="0"/>
          </a:p>
        </p:txBody>
      </p:sp>
      <p:sp>
        <p:nvSpPr>
          <p:cNvPr id="4" name="AutoShape 4"/>
          <p:cNvSpPr>
            <a:spLocks noChangeArrowheads="1"/>
          </p:cNvSpPr>
          <p:nvPr/>
        </p:nvSpPr>
        <p:spPr bwMode="auto">
          <a:xfrm rot="5400000">
            <a:off x="5777598" y="-2409767"/>
            <a:ext cx="571500" cy="8135938"/>
          </a:xfrm>
          <a:prstGeom prst="homePlate">
            <a:avLst>
              <a:gd name="adj" fmla="val 26949"/>
            </a:avLst>
          </a:prstGeom>
          <a:solidFill>
            <a:schemeClr val="accent1">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5" name="Text Box 6"/>
          <p:cNvSpPr txBox="1">
            <a:spLocks noChangeArrowheads="1"/>
          </p:cNvSpPr>
          <p:nvPr/>
        </p:nvSpPr>
        <p:spPr bwMode="auto">
          <a:xfrm>
            <a:off x="1260002" y="2080684"/>
            <a:ext cx="9760921" cy="648072"/>
          </a:xfrm>
          <a:prstGeom prst="rect">
            <a:avLst/>
          </a:prstGeom>
          <a:solidFill>
            <a:schemeClr val="accent1">
              <a:lumMod val="20000"/>
              <a:lumOff val="80000"/>
            </a:schemeClr>
          </a:solidFill>
          <a:ln w="28575">
            <a:solidFill>
              <a:schemeClr val="accent1">
                <a:lumMod val="40000"/>
                <a:lumOff val="60000"/>
              </a:schemeClr>
            </a:solidFill>
            <a:miter lim="800000"/>
          </a:ln>
        </p:spPr>
        <p:txBody>
          <a:bodyPr lIns="72000" tIns="36000" rIns="72000" bIns="36000" anchor="ctr"/>
          <a:lstStyle/>
          <a:p>
            <a:pPr indent="355600" algn="ctr" eaLnBrk="1" hangingPunct="1">
              <a:buFont typeface="Wingdings" panose="05000000000000000000" pitchFamily="2" charset="2"/>
              <a:buNone/>
              <a:defRPr/>
            </a:pPr>
            <a:r>
              <a:rPr lang="zh-CN" altLang="en-US" b="1" dirty="0">
                <a:latin typeface="+mn-ea"/>
              </a:rPr>
              <a:t>在导师指导下，慎重确定所选课程，并特别注明学位课程</a:t>
            </a:r>
          </a:p>
        </p:txBody>
      </p:sp>
      <p:sp>
        <p:nvSpPr>
          <p:cNvPr id="6" name="Text Box 8"/>
          <p:cNvSpPr txBox="1">
            <a:spLocks noChangeArrowheads="1"/>
          </p:cNvSpPr>
          <p:nvPr/>
        </p:nvSpPr>
        <p:spPr bwMode="auto">
          <a:xfrm>
            <a:off x="1260002" y="3056523"/>
            <a:ext cx="9760921" cy="828105"/>
          </a:xfrm>
          <a:prstGeom prst="rect">
            <a:avLst/>
          </a:prstGeom>
          <a:solidFill>
            <a:schemeClr val="accent1">
              <a:lumMod val="40000"/>
              <a:lumOff val="60000"/>
            </a:schemeClr>
          </a:solidFill>
          <a:ln w="28575">
            <a:solidFill>
              <a:schemeClr val="accent1">
                <a:lumMod val="60000"/>
                <a:lumOff val="40000"/>
              </a:schemeClr>
            </a:solidFill>
            <a:miter lim="800000"/>
          </a:ln>
        </p:spPr>
        <p:txBody>
          <a:bodyPr lIns="72000" tIns="36000" rIns="72000" bIns="36000" anchor="ctr"/>
          <a:lstStyle/>
          <a:p>
            <a:pPr indent="355600">
              <a:defRPr/>
            </a:pPr>
            <a:r>
              <a:rPr lang="zh-CN" altLang="en-US" b="1" dirty="0" smtClean="0">
                <a:latin typeface="+mn-ea"/>
              </a:rPr>
              <a:t>登录“选课系统” 在线完成选课并提交、依次经导师、培养单位、和所在院系审核，审核通过方为有效选课。</a:t>
            </a:r>
            <a:endParaRPr lang="zh-CN" altLang="en-US" b="1" dirty="0">
              <a:latin typeface="+mn-ea"/>
            </a:endParaRPr>
          </a:p>
        </p:txBody>
      </p:sp>
      <p:sp>
        <p:nvSpPr>
          <p:cNvPr id="7" name="Text Box 10"/>
          <p:cNvSpPr txBox="1">
            <a:spLocks noChangeArrowheads="1"/>
          </p:cNvSpPr>
          <p:nvPr/>
        </p:nvSpPr>
        <p:spPr bwMode="auto">
          <a:xfrm>
            <a:off x="1260002" y="4158607"/>
            <a:ext cx="9760921" cy="610359"/>
          </a:xfrm>
          <a:prstGeom prst="rect">
            <a:avLst/>
          </a:prstGeom>
          <a:solidFill>
            <a:schemeClr val="accent1">
              <a:lumMod val="60000"/>
              <a:lumOff val="40000"/>
            </a:schemeClr>
          </a:solidFill>
          <a:ln w="28575">
            <a:solidFill>
              <a:schemeClr val="accent1">
                <a:lumMod val="75000"/>
              </a:schemeClr>
            </a:solidFill>
            <a:miter lim="800000"/>
          </a:ln>
        </p:spPr>
        <p:txBody>
          <a:bodyPr lIns="72000" tIns="36000" rIns="72000" bIns="36000" anchor="ctr"/>
          <a:lstStyle/>
          <a:p>
            <a:pPr indent="355600" algn="ctr">
              <a:defRPr/>
            </a:pPr>
            <a:r>
              <a:rPr lang="zh-CN" altLang="en-US" b="1" dirty="0" smtClean="0">
                <a:latin typeface="+mn-ea"/>
              </a:rPr>
              <a:t>学生提交选课、各角色审核时间：</a:t>
            </a:r>
            <a:r>
              <a:rPr lang="en-US" altLang="zh-CN" b="1" dirty="0" smtClean="0">
                <a:solidFill>
                  <a:srgbClr val="FF0000"/>
                </a:solidFill>
                <a:latin typeface="+mn-ea"/>
              </a:rPr>
              <a:t>9</a:t>
            </a:r>
            <a:r>
              <a:rPr lang="zh-CN" altLang="en-US" b="1" dirty="0" smtClean="0">
                <a:solidFill>
                  <a:srgbClr val="FF0000"/>
                </a:solidFill>
                <a:latin typeface="+mn-ea"/>
              </a:rPr>
              <a:t>月</a:t>
            </a:r>
            <a:r>
              <a:rPr lang="en-US" altLang="zh-CN" b="1" dirty="0" smtClean="0">
                <a:solidFill>
                  <a:srgbClr val="FF0000"/>
                </a:solidFill>
                <a:latin typeface="+mn-ea"/>
              </a:rPr>
              <a:t>12</a:t>
            </a:r>
            <a:r>
              <a:rPr lang="zh-CN" altLang="en-US" b="1" dirty="0" smtClean="0">
                <a:solidFill>
                  <a:srgbClr val="FF0000"/>
                </a:solidFill>
                <a:latin typeface="+mn-ea"/>
              </a:rPr>
              <a:t>日</a:t>
            </a:r>
            <a:r>
              <a:rPr lang="en-US" altLang="zh-CN" b="1" dirty="0" smtClean="0">
                <a:solidFill>
                  <a:srgbClr val="FF0000"/>
                </a:solidFill>
                <a:latin typeface="+mn-ea"/>
              </a:rPr>
              <a:t>12:30-9</a:t>
            </a:r>
            <a:r>
              <a:rPr lang="zh-CN" altLang="en-US" b="1" dirty="0" smtClean="0">
                <a:solidFill>
                  <a:srgbClr val="FF0000"/>
                </a:solidFill>
                <a:latin typeface="+mn-ea"/>
              </a:rPr>
              <a:t>月</a:t>
            </a:r>
            <a:r>
              <a:rPr lang="en-US" altLang="zh-CN" b="1" dirty="0" smtClean="0">
                <a:solidFill>
                  <a:srgbClr val="FF0000"/>
                </a:solidFill>
                <a:latin typeface="+mn-ea"/>
              </a:rPr>
              <a:t>27</a:t>
            </a:r>
            <a:r>
              <a:rPr lang="zh-CN" altLang="en-US" b="1" dirty="0" smtClean="0">
                <a:solidFill>
                  <a:srgbClr val="FF0000"/>
                </a:solidFill>
                <a:latin typeface="+mn-ea"/>
              </a:rPr>
              <a:t>日</a:t>
            </a:r>
            <a:r>
              <a:rPr lang="en-US" altLang="zh-CN" b="1" dirty="0" smtClean="0">
                <a:solidFill>
                  <a:srgbClr val="FF0000"/>
                </a:solidFill>
                <a:latin typeface="+mn-ea"/>
              </a:rPr>
              <a:t>17</a:t>
            </a:r>
            <a:r>
              <a:rPr lang="zh-CN" altLang="en-US" b="1" dirty="0" smtClean="0">
                <a:solidFill>
                  <a:srgbClr val="FF0000"/>
                </a:solidFill>
                <a:latin typeface="+mn-ea"/>
              </a:rPr>
              <a:t>：</a:t>
            </a:r>
            <a:r>
              <a:rPr lang="en-US" altLang="zh-CN" b="1" dirty="0" smtClean="0">
                <a:solidFill>
                  <a:srgbClr val="FF0000"/>
                </a:solidFill>
                <a:latin typeface="+mn-ea"/>
              </a:rPr>
              <a:t>00</a:t>
            </a:r>
            <a:r>
              <a:rPr lang="zh-CN" altLang="en-US" b="1" dirty="0" smtClean="0">
                <a:solidFill>
                  <a:srgbClr val="FF0000"/>
                </a:solidFill>
                <a:latin typeface="+mn-ea"/>
              </a:rPr>
              <a:t>。</a:t>
            </a:r>
            <a:endParaRPr lang="zh-CN" altLang="en-US" b="1" dirty="0">
              <a:solidFill>
                <a:srgbClr val="FF0000"/>
              </a:solidFill>
              <a:latin typeface="+mn-ea"/>
            </a:endParaRPr>
          </a:p>
        </p:txBody>
      </p:sp>
      <p:sp>
        <p:nvSpPr>
          <p:cNvPr id="8" name="Text Box 12"/>
          <p:cNvSpPr txBox="1">
            <a:spLocks noChangeArrowheads="1"/>
          </p:cNvSpPr>
          <p:nvPr/>
        </p:nvSpPr>
        <p:spPr bwMode="auto">
          <a:xfrm>
            <a:off x="1269402" y="5045208"/>
            <a:ext cx="9746428" cy="1527714"/>
          </a:xfrm>
          <a:prstGeom prst="rect">
            <a:avLst/>
          </a:prstGeom>
          <a:solidFill>
            <a:srgbClr val="3E89CE"/>
          </a:solidFill>
          <a:ln w="28575">
            <a:solidFill>
              <a:schemeClr val="accent1">
                <a:lumMod val="50000"/>
              </a:schemeClr>
            </a:solidFill>
            <a:miter lim="800000"/>
          </a:ln>
        </p:spPr>
        <p:txBody>
          <a:bodyPr lIns="72000" tIns="36000" rIns="72000" bIns="36000" anchor="ctr"/>
          <a:lstStyle/>
          <a:p>
            <a:pPr>
              <a:defRPr/>
            </a:pPr>
            <a:r>
              <a:rPr lang="zh-CN" altLang="en-US" b="1" dirty="0" smtClean="0">
                <a:solidFill>
                  <a:schemeClr val="bg1"/>
                </a:solidFill>
                <a:latin typeface="+mn-ea"/>
              </a:rPr>
              <a:t>提醒：</a:t>
            </a:r>
            <a:r>
              <a:rPr lang="en-US" altLang="zh-CN" b="1" dirty="0" smtClean="0">
                <a:solidFill>
                  <a:schemeClr val="bg1"/>
                </a:solidFill>
                <a:latin typeface="+mn-ea"/>
              </a:rPr>
              <a:t>1.</a:t>
            </a:r>
            <a:r>
              <a:rPr lang="zh-CN" altLang="en-US" b="1" dirty="0" smtClean="0">
                <a:solidFill>
                  <a:schemeClr val="bg1"/>
                </a:solidFill>
                <a:latin typeface="+mn-ea"/>
              </a:rPr>
              <a:t>本学年开始集中教学研究生不再打印纸质选课单、选课变更不再填表办理，选课和变更均在线完成，研究生在线提交，各角色在线审核。</a:t>
            </a:r>
            <a:endParaRPr lang="en-US" altLang="zh-CN" b="1" dirty="0" smtClean="0">
              <a:solidFill>
                <a:schemeClr val="bg1"/>
              </a:solidFill>
              <a:latin typeface="+mn-ea"/>
            </a:endParaRPr>
          </a:p>
          <a:p>
            <a:pPr>
              <a:defRPr/>
            </a:pPr>
            <a:r>
              <a:rPr lang="en-US" altLang="zh-CN" b="1" dirty="0" smtClean="0">
                <a:solidFill>
                  <a:schemeClr val="bg1"/>
                </a:solidFill>
                <a:latin typeface="+mn-ea"/>
              </a:rPr>
              <a:t>          2.</a:t>
            </a:r>
            <a:r>
              <a:rPr lang="zh-CN" altLang="en-US" b="1" dirty="0" smtClean="0">
                <a:solidFill>
                  <a:schemeClr val="bg1"/>
                </a:solidFill>
                <a:latin typeface="+mn-ea"/>
              </a:rPr>
              <a:t>在截至时间前务必完成选课提交和审核，未提交或未完成审核环节，选课结束后学生选课信息无法进入课程选课名单。</a:t>
            </a:r>
          </a:p>
        </p:txBody>
      </p:sp>
      <p:sp>
        <p:nvSpPr>
          <p:cNvPr id="9" name="Rectangle 17"/>
          <p:cNvSpPr>
            <a:spLocks noChangeArrowheads="1"/>
          </p:cNvSpPr>
          <p:nvPr/>
        </p:nvSpPr>
        <p:spPr bwMode="auto">
          <a:xfrm>
            <a:off x="4034118" y="1470179"/>
            <a:ext cx="3636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zh-CN" altLang="en-US" sz="2000" b="1" dirty="0" smtClean="0">
                <a:solidFill>
                  <a:schemeClr val="bg1"/>
                </a:solidFill>
                <a:latin typeface="+mn-ea"/>
              </a:rPr>
              <a:t>在线选课审核程序</a:t>
            </a:r>
            <a:endParaRPr lang="zh-CN" altLang="en-US" sz="2000" b="1" dirty="0">
              <a:solidFill>
                <a:schemeClr val="bg1"/>
              </a:solidFill>
              <a:latin typeface="+mn-ea"/>
            </a:endParaRPr>
          </a:p>
        </p:txBody>
      </p:sp>
      <p:sp>
        <p:nvSpPr>
          <p:cNvPr id="21" name="下箭头 20"/>
          <p:cNvSpPr/>
          <p:nvPr/>
        </p:nvSpPr>
        <p:spPr>
          <a:xfrm>
            <a:off x="6012547" y="2771519"/>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下箭头 21"/>
          <p:cNvSpPr/>
          <p:nvPr/>
        </p:nvSpPr>
        <p:spPr>
          <a:xfrm>
            <a:off x="5969516" y="3875725"/>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5969516" y="4783842"/>
            <a:ext cx="244320" cy="28975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4"/>
          <p:cNvSpPr>
            <a:spLocks noChangeArrowheads="1"/>
          </p:cNvSpPr>
          <p:nvPr/>
        </p:nvSpPr>
        <p:spPr bwMode="auto">
          <a:xfrm rot="5400000">
            <a:off x="5777598" y="-2421801"/>
            <a:ext cx="571500" cy="8135938"/>
          </a:xfrm>
          <a:prstGeom prst="homePlate">
            <a:avLst>
              <a:gd name="adj" fmla="val 26949"/>
            </a:avLst>
          </a:prstGeom>
          <a:solidFill>
            <a:schemeClr val="accent4">
              <a:lumMod val="75000"/>
            </a:schemeClr>
          </a:solidFill>
          <a:ln w="6350">
            <a:noFill/>
            <a:miter lim="800000"/>
          </a:ln>
          <a:effectLst>
            <a:outerShdw dist="35921" dir="2700000" algn="ctr" rotWithShape="0">
              <a:srgbClr val="808080"/>
            </a:outerShdw>
          </a:effectLst>
        </p:spPr>
        <p:txBody>
          <a:bodyPr lIns="0" tIns="0" rIns="0" bIns="0" anchor="ctr">
            <a:spAutoFit/>
          </a:bodyPr>
          <a:lstStyle/>
          <a:p>
            <a:pPr algn="l">
              <a:defRPr/>
            </a:pPr>
            <a:endParaRPr lang="zh-CN" altLang="en-US">
              <a:ea typeface="宋体" panose="02010600030101010101" pitchFamily="2" charset="-122"/>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四、选课及变更程序</a:t>
            </a:r>
            <a:endParaRPr lang="zh-CN" altLang="en-US" dirty="0"/>
          </a:p>
        </p:txBody>
      </p:sp>
      <p:sp>
        <p:nvSpPr>
          <p:cNvPr id="5" name="Text Box 5"/>
          <p:cNvSpPr txBox="1">
            <a:spLocks noChangeArrowheads="1"/>
          </p:cNvSpPr>
          <p:nvPr/>
        </p:nvSpPr>
        <p:spPr bwMode="auto">
          <a:xfrm>
            <a:off x="4911391" y="1487122"/>
            <a:ext cx="2305050" cy="307777"/>
          </a:xfrm>
          <a:prstGeom prst="rect">
            <a:avLst/>
          </a:prstGeom>
          <a:noFill/>
          <a:ln w="9525">
            <a:noFill/>
            <a:miter lim="800000"/>
          </a:ln>
        </p:spPr>
        <p:txBody>
          <a:bodyPr lIns="0" tIns="0" rIns="0" bIns="0" anchor="ctr">
            <a:spAutoFit/>
          </a:bodyPr>
          <a:lstStyle/>
          <a:p>
            <a:pPr algn="ctr"/>
            <a:r>
              <a:rPr lang="zh-CN" altLang="en-US" sz="2000" b="1" dirty="0" smtClean="0">
                <a:solidFill>
                  <a:schemeClr val="bg1"/>
                </a:solidFill>
                <a:latin typeface="+mn-ea"/>
                <a:cs typeface="楷体_GB2312"/>
              </a:rPr>
              <a:t>在线选课变更程序</a:t>
            </a:r>
            <a:endParaRPr lang="zh-CN" altLang="en-US" sz="2000" b="1" dirty="0">
              <a:solidFill>
                <a:schemeClr val="bg1"/>
              </a:solidFill>
              <a:latin typeface="+mn-ea"/>
              <a:cs typeface="楷体_GB2312"/>
            </a:endParaRPr>
          </a:p>
        </p:txBody>
      </p:sp>
      <p:sp>
        <p:nvSpPr>
          <p:cNvPr id="6" name="AutoShape 6"/>
          <p:cNvSpPr>
            <a:spLocks noChangeArrowheads="1"/>
          </p:cNvSpPr>
          <p:nvPr/>
        </p:nvSpPr>
        <p:spPr bwMode="auto">
          <a:xfrm>
            <a:off x="850900" y="2082708"/>
            <a:ext cx="10515600" cy="961706"/>
          </a:xfrm>
          <a:prstGeom prst="homePlate">
            <a:avLst>
              <a:gd name="adj" fmla="val 19697"/>
            </a:avLst>
          </a:prstGeom>
          <a:solidFill>
            <a:schemeClr val="accent4">
              <a:lumMod val="20000"/>
              <a:lumOff val="80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7" name="Text Box 7"/>
          <p:cNvSpPr txBox="1">
            <a:spLocks noChangeArrowheads="1"/>
          </p:cNvSpPr>
          <p:nvPr/>
        </p:nvSpPr>
        <p:spPr bwMode="auto">
          <a:xfrm>
            <a:off x="1292226" y="2200752"/>
            <a:ext cx="9972674" cy="779059"/>
          </a:xfrm>
          <a:prstGeom prst="rect">
            <a:avLst/>
          </a:prstGeom>
          <a:noFill/>
          <a:ln w="9525">
            <a:noFill/>
            <a:miter lim="800000"/>
          </a:ln>
        </p:spPr>
        <p:txBody>
          <a:bodyPr wrap="square" lIns="0" tIns="0" rIns="0" bIns="0" anchor="ctr">
            <a:spAutoFit/>
          </a:bodyPr>
          <a:lstStyle/>
          <a:p>
            <a:pPr>
              <a:lnSpc>
                <a:spcPct val="150000"/>
              </a:lnSpc>
            </a:pPr>
            <a:r>
              <a:rPr lang="zh-CN" altLang="en-US" b="1" dirty="0" smtClean="0">
                <a:latin typeface="+mn-ea"/>
                <a:cs typeface="楷体_GB2312"/>
              </a:rPr>
              <a:t>网络选课封网后，如有增退选课程、学位课与否属性调整，需由本人在线提交变更信息、依次经开课院系、教务部、所在院系、导师和培养单位审核通过，完成课程变更。</a:t>
            </a:r>
            <a:endParaRPr lang="zh-CN" altLang="en-US" b="1" dirty="0">
              <a:latin typeface="+mn-ea"/>
              <a:cs typeface="楷体_GB2312"/>
            </a:endParaRPr>
          </a:p>
        </p:txBody>
      </p:sp>
      <p:sp>
        <p:nvSpPr>
          <p:cNvPr id="8" name="AutoShape 8"/>
          <p:cNvSpPr>
            <a:spLocks noChangeArrowheads="1"/>
          </p:cNvSpPr>
          <p:nvPr/>
        </p:nvSpPr>
        <p:spPr bwMode="auto">
          <a:xfrm>
            <a:off x="872415" y="3143708"/>
            <a:ext cx="10515600" cy="642938"/>
          </a:xfrm>
          <a:prstGeom prst="homePlate">
            <a:avLst>
              <a:gd name="adj" fmla="val 24698"/>
            </a:avLst>
          </a:prstGeom>
          <a:solidFill>
            <a:schemeClr val="accent4">
              <a:lumMod val="40000"/>
              <a:lumOff val="60000"/>
            </a:schemeClr>
          </a:solidFill>
          <a:ln>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9" name="Text Box 9"/>
          <p:cNvSpPr txBox="1">
            <a:spLocks noChangeArrowheads="1"/>
          </p:cNvSpPr>
          <p:nvPr/>
        </p:nvSpPr>
        <p:spPr bwMode="auto">
          <a:xfrm>
            <a:off x="1287995" y="3317507"/>
            <a:ext cx="9045572" cy="276999"/>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增选课程在网络选课结束后两周内或该课程开课两周内完成，</a:t>
            </a:r>
            <a:r>
              <a:rPr lang="zh-CN" altLang="en-US" b="1" dirty="0">
                <a:solidFill>
                  <a:srgbClr val="FF0000"/>
                </a:solidFill>
                <a:latin typeface="+mn-ea"/>
                <a:cs typeface="楷体_GB2312"/>
              </a:rPr>
              <a:t>过时一律不能增选。</a:t>
            </a:r>
          </a:p>
        </p:txBody>
      </p:sp>
      <p:sp>
        <p:nvSpPr>
          <p:cNvPr id="10" name="AutoShape 10"/>
          <p:cNvSpPr>
            <a:spLocks noChangeArrowheads="1"/>
          </p:cNvSpPr>
          <p:nvPr/>
        </p:nvSpPr>
        <p:spPr bwMode="auto">
          <a:xfrm>
            <a:off x="861658" y="3898487"/>
            <a:ext cx="10515600" cy="642942"/>
          </a:xfrm>
          <a:prstGeom prst="homePlate">
            <a:avLst>
              <a:gd name="adj" fmla="val 24698"/>
            </a:avLst>
          </a:prstGeom>
          <a:solidFill>
            <a:schemeClr val="accent4">
              <a:lumMod val="60000"/>
              <a:lumOff val="40000"/>
            </a:schemeClr>
          </a:solidFill>
          <a:ln>
            <a:solidFill>
              <a:schemeClr val="accent4">
                <a:lumMod val="75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a:p>
        </p:txBody>
      </p:sp>
      <p:sp>
        <p:nvSpPr>
          <p:cNvPr id="11" name="Text Box 11"/>
          <p:cNvSpPr txBox="1">
            <a:spLocks noChangeArrowheads="1"/>
          </p:cNvSpPr>
          <p:nvPr/>
        </p:nvSpPr>
        <p:spPr bwMode="auto">
          <a:xfrm>
            <a:off x="1292225" y="4078923"/>
            <a:ext cx="7146290" cy="276860"/>
          </a:xfrm>
          <a:prstGeom prst="rect">
            <a:avLst/>
          </a:prstGeom>
          <a:noFill/>
          <a:ln w="9525">
            <a:noFill/>
            <a:miter lim="800000"/>
          </a:ln>
        </p:spPr>
        <p:txBody>
          <a:bodyPr wrap="square" lIns="0" tIns="0" rIns="0" bIns="0" anchor="ctr">
            <a:spAutoFit/>
          </a:bodyPr>
          <a:lstStyle/>
          <a:p>
            <a:r>
              <a:rPr lang="zh-CN" altLang="en-US" b="1" dirty="0">
                <a:latin typeface="+mn-ea"/>
                <a:cs typeface="楷体_GB2312"/>
              </a:rPr>
              <a:t>退课应在该课程学时完成一半前完成</a:t>
            </a:r>
            <a:r>
              <a:rPr lang="zh-CN" altLang="en-US" b="1" dirty="0">
                <a:latin typeface="+mn-ea"/>
              </a:rPr>
              <a:t>，</a:t>
            </a:r>
            <a:r>
              <a:rPr lang="zh-CN" altLang="en-US" b="1" dirty="0">
                <a:solidFill>
                  <a:srgbClr val="FF0000"/>
                </a:solidFill>
                <a:latin typeface="+mn-ea"/>
                <a:cs typeface="楷体_GB2312"/>
              </a:rPr>
              <a:t>学时过半一律不能退课 。</a:t>
            </a:r>
            <a:endParaRPr lang="zh-CN" altLang="en-US" b="1" dirty="0">
              <a:latin typeface="+mn-ea"/>
              <a:cs typeface="楷体_GB2312"/>
            </a:endParaRPr>
          </a:p>
        </p:txBody>
      </p:sp>
      <p:sp>
        <p:nvSpPr>
          <p:cNvPr id="12" name="Rectangle 12"/>
          <p:cNvSpPr>
            <a:spLocks noChangeArrowheads="1"/>
          </p:cNvSpPr>
          <p:nvPr/>
        </p:nvSpPr>
        <p:spPr bwMode="auto">
          <a:xfrm>
            <a:off x="922338" y="2368460"/>
            <a:ext cx="298450" cy="490538"/>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１</a:t>
            </a:r>
          </a:p>
        </p:txBody>
      </p:sp>
      <p:sp>
        <p:nvSpPr>
          <p:cNvPr id="13" name="Rectangle 13"/>
          <p:cNvSpPr>
            <a:spLocks noChangeArrowheads="1"/>
          </p:cNvSpPr>
          <p:nvPr/>
        </p:nvSpPr>
        <p:spPr bwMode="auto">
          <a:xfrm>
            <a:off x="932815" y="3143885"/>
            <a:ext cx="298450" cy="540385"/>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２</a:t>
            </a:r>
          </a:p>
        </p:txBody>
      </p:sp>
      <p:sp>
        <p:nvSpPr>
          <p:cNvPr id="14" name="Rectangle 14"/>
          <p:cNvSpPr>
            <a:spLocks noChangeArrowheads="1"/>
          </p:cNvSpPr>
          <p:nvPr/>
        </p:nvSpPr>
        <p:spPr bwMode="auto">
          <a:xfrm>
            <a:off x="954610" y="3959168"/>
            <a:ext cx="298450" cy="490538"/>
          </a:xfrm>
          <a:prstGeom prst="rect">
            <a:avLst/>
          </a:prstGeom>
          <a:solidFill>
            <a:schemeClr val="accent4">
              <a:lumMod val="50000"/>
            </a:schemeClr>
          </a:solidFill>
          <a:ln w="9525">
            <a:noFill/>
            <a:miter lim="800000"/>
          </a:ln>
        </p:spPr>
        <p:txBody>
          <a:bodyPr lIns="0" tIns="0" rIns="0" bIns="0" anchor="ctr" anchorCtr="1"/>
          <a:lstStyle/>
          <a:p>
            <a:r>
              <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rPr>
              <a:t>３</a:t>
            </a:r>
          </a:p>
        </p:txBody>
      </p:sp>
      <p:sp>
        <p:nvSpPr>
          <p:cNvPr id="15" name="AutoShape 10"/>
          <p:cNvSpPr>
            <a:spLocks noChangeArrowheads="1"/>
          </p:cNvSpPr>
          <p:nvPr/>
        </p:nvSpPr>
        <p:spPr bwMode="auto">
          <a:xfrm>
            <a:off x="840142" y="4610229"/>
            <a:ext cx="10515600" cy="644400"/>
          </a:xfrm>
          <a:prstGeom prst="homePlate">
            <a:avLst>
              <a:gd name="adj" fmla="val 24698"/>
            </a:avLst>
          </a:prstGeom>
          <a:solidFill>
            <a:srgbClr val="FFCD2F"/>
          </a:solidFill>
          <a:ln>
            <a:solidFill>
              <a:schemeClr val="accent4">
                <a:lumMod val="50000"/>
              </a:schemeClr>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dirty="0"/>
          </a:p>
        </p:txBody>
      </p:sp>
      <p:sp>
        <p:nvSpPr>
          <p:cNvPr id="16" name="Rectangle 13"/>
          <p:cNvSpPr>
            <a:spLocks noChangeArrowheads="1"/>
          </p:cNvSpPr>
          <p:nvPr/>
        </p:nvSpPr>
        <p:spPr bwMode="auto">
          <a:xfrm>
            <a:off x="933095" y="4756976"/>
            <a:ext cx="298450" cy="490537"/>
          </a:xfrm>
          <a:prstGeom prst="rect">
            <a:avLst/>
          </a:prstGeom>
          <a:solidFill>
            <a:schemeClr val="accent4">
              <a:lumMod val="50000"/>
            </a:schemeClr>
          </a:solidFill>
          <a:ln w="9525">
            <a:noFill/>
            <a:miter lim="800000"/>
          </a:ln>
        </p:spPr>
        <p:txBody>
          <a:bodyPr lIns="0" tIns="0" rIns="0" bIns="0" anchor="ctr" anchorCtr="1"/>
          <a:lstStyle/>
          <a:p>
            <a:r>
              <a:rPr kumimoji="1" lang="en-US" altLang="zh-CN" sz="1600" b="1" dirty="0">
                <a:solidFill>
                  <a:schemeClr val="bg1"/>
                </a:solidFill>
                <a:latin typeface="Arial Unicode MS" panose="020B0604020202020204" charset="-122"/>
                <a:ea typeface="Arial Unicode MS" panose="020B0604020202020204" charset="-122"/>
                <a:cs typeface="Arial Unicode MS" panose="020B0604020202020204" charset="-122"/>
              </a:rPr>
              <a:t>4</a:t>
            </a:r>
            <a:endParaRPr kumimoji="1" lang="zh-CN" altLang="en-US" sz="1600" b="1"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17" name="Text Box 11"/>
          <p:cNvSpPr txBox="1">
            <a:spLocks noChangeArrowheads="1"/>
          </p:cNvSpPr>
          <p:nvPr/>
        </p:nvSpPr>
        <p:spPr bwMode="auto">
          <a:xfrm>
            <a:off x="1288415" y="4863465"/>
            <a:ext cx="9062085" cy="276860"/>
          </a:xfrm>
          <a:prstGeom prst="rect">
            <a:avLst/>
          </a:prstGeom>
          <a:noFill/>
          <a:ln w="9525">
            <a:noFill/>
            <a:miter lim="800000"/>
          </a:ln>
        </p:spPr>
        <p:txBody>
          <a:bodyPr wrap="square" lIns="0" tIns="0" rIns="0" bIns="0" anchor="ctr">
            <a:spAutoFit/>
          </a:bodyPr>
          <a:lstStyle/>
          <a:p>
            <a:r>
              <a:rPr lang="zh-CN" altLang="en-US" b="1" dirty="0" smtClean="0">
                <a:latin typeface="+mn-ea"/>
                <a:cs typeface="楷体_GB2312"/>
              </a:rPr>
              <a:t>课程学位课与非学位课属性变更应在课程考核前完成，</a:t>
            </a:r>
            <a:r>
              <a:rPr lang="zh-CN" altLang="en-US" b="1" dirty="0" smtClean="0">
                <a:solidFill>
                  <a:srgbClr val="FF0000"/>
                </a:solidFill>
                <a:latin typeface="+mn-ea"/>
                <a:cs typeface="楷体_GB2312"/>
              </a:rPr>
              <a:t>课程考核之后一律不能变更。</a:t>
            </a:r>
            <a:endParaRPr lang="zh-CN" altLang="en-US" b="1" dirty="0">
              <a:solidFill>
                <a:srgbClr val="FF0000"/>
              </a:solidFill>
              <a:latin typeface="+mn-ea"/>
              <a:cs typeface="楷体_GB2312"/>
            </a:endParaRPr>
          </a:p>
        </p:txBody>
      </p:sp>
      <p:sp>
        <p:nvSpPr>
          <p:cNvPr id="18" name="AutoShape 10"/>
          <p:cNvSpPr>
            <a:spLocks noChangeArrowheads="1"/>
          </p:cNvSpPr>
          <p:nvPr/>
        </p:nvSpPr>
        <p:spPr bwMode="auto">
          <a:xfrm>
            <a:off x="850899" y="5311856"/>
            <a:ext cx="10515600" cy="644400"/>
          </a:xfrm>
          <a:prstGeom prst="homePlate">
            <a:avLst>
              <a:gd name="adj" fmla="val 24698"/>
            </a:avLst>
          </a:prstGeom>
          <a:solidFill>
            <a:srgbClr val="EAB200"/>
          </a:solidFill>
          <a:ln>
            <a:solidFill>
              <a:srgbClr val="584300"/>
            </a:solidFill>
          </a:ln>
        </p:spPr>
        <p:style>
          <a:lnRef idx="2">
            <a:schemeClr val="dk1"/>
          </a:lnRef>
          <a:fillRef idx="1">
            <a:schemeClr val="lt1"/>
          </a:fillRef>
          <a:effectRef idx="0">
            <a:schemeClr val="dk1"/>
          </a:effectRef>
          <a:fontRef idx="minor">
            <a:schemeClr val="dk1"/>
          </a:fontRef>
        </p:style>
        <p:txBody>
          <a:bodyPr wrap="none" lIns="72000" tIns="0" rIns="0" bIns="0" anchor="ctr"/>
          <a:lstStyle/>
          <a:p>
            <a:pPr fontAlgn="auto">
              <a:spcBef>
                <a:spcPts val="0"/>
              </a:spcBef>
              <a:spcAft>
                <a:spcPts val="0"/>
              </a:spcAft>
              <a:defRPr/>
            </a:pPr>
            <a:endParaRPr lang="zh-CN" altLang="en-US" dirty="0"/>
          </a:p>
        </p:txBody>
      </p:sp>
      <p:sp>
        <p:nvSpPr>
          <p:cNvPr id="19" name="Rectangle 13"/>
          <p:cNvSpPr>
            <a:spLocks noChangeArrowheads="1"/>
          </p:cNvSpPr>
          <p:nvPr/>
        </p:nvSpPr>
        <p:spPr bwMode="auto">
          <a:xfrm>
            <a:off x="933096" y="5388658"/>
            <a:ext cx="298450" cy="490537"/>
          </a:xfrm>
          <a:prstGeom prst="rect">
            <a:avLst/>
          </a:prstGeom>
          <a:solidFill>
            <a:schemeClr val="accent4">
              <a:lumMod val="50000"/>
            </a:schemeClr>
          </a:solidFill>
          <a:ln w="9525">
            <a:noFill/>
            <a:miter lim="800000"/>
          </a:ln>
        </p:spPr>
        <p:txBody>
          <a:bodyPr lIns="0" tIns="0" rIns="0" bIns="0" anchor="ctr" anchorCtr="1"/>
          <a:lstStyle/>
          <a:p>
            <a:r>
              <a:rPr kumimoji="1" lang="en-US" altLang="zh-CN" sz="1600" b="1" dirty="0" smtClean="0">
                <a:solidFill>
                  <a:schemeClr val="bg1"/>
                </a:solidFill>
                <a:latin typeface="Arial Unicode MS" panose="020B0604020202020204" charset="-122"/>
                <a:ea typeface="Arial Unicode MS" panose="020B0604020202020204" charset="-122"/>
                <a:cs typeface="Arial Unicode MS" panose="020B0604020202020204" charset="-122"/>
              </a:rPr>
              <a:t>5</a:t>
            </a:r>
            <a:endParaRPr kumimoji="1" lang="zh-CN" altLang="en-US" sz="1600" b="1"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20" name="Text Box 11"/>
          <p:cNvSpPr txBox="1">
            <a:spLocks noChangeArrowheads="1"/>
          </p:cNvSpPr>
          <p:nvPr/>
        </p:nvSpPr>
        <p:spPr bwMode="auto">
          <a:xfrm>
            <a:off x="1292225" y="5450840"/>
            <a:ext cx="9940290" cy="276860"/>
          </a:xfrm>
          <a:prstGeom prst="rect">
            <a:avLst/>
          </a:prstGeom>
          <a:noFill/>
          <a:ln w="9525">
            <a:noFill/>
            <a:miter lim="800000"/>
          </a:ln>
        </p:spPr>
        <p:txBody>
          <a:bodyPr wrap="square" lIns="0" tIns="0" rIns="0" bIns="0" anchor="ctr">
            <a:spAutoFit/>
          </a:bodyPr>
          <a:lstStyle/>
          <a:p>
            <a:r>
              <a:rPr lang="zh-CN" altLang="en-US" b="1" dirty="0" smtClean="0">
                <a:latin typeface="+mn-ea"/>
                <a:cs typeface="楷体_GB2312"/>
              </a:rPr>
              <a:t>因成绩原因影响</a:t>
            </a:r>
            <a:r>
              <a:rPr lang="zh-CN" altLang="en-US" b="1" dirty="0">
                <a:latin typeface="+mn-ea"/>
                <a:cs typeface="楷体_GB2312"/>
              </a:rPr>
              <a:t>申请奖学金、转博、毕业或者面临</a:t>
            </a:r>
            <a:r>
              <a:rPr lang="zh-CN" altLang="en-US" b="1" dirty="0" smtClean="0">
                <a:latin typeface="+mn-ea"/>
                <a:cs typeface="楷体_GB2312"/>
              </a:rPr>
              <a:t>退学等情况，</a:t>
            </a:r>
            <a:r>
              <a:rPr lang="zh-CN" altLang="en-US" b="1" dirty="0">
                <a:latin typeface="+mn-ea"/>
                <a:cs typeface="楷体_GB2312"/>
              </a:rPr>
              <a:t>而</a:t>
            </a:r>
            <a:r>
              <a:rPr lang="zh-CN" altLang="en-US" b="1" dirty="0" smtClean="0">
                <a:latin typeface="+mn-ea"/>
                <a:cs typeface="楷体_GB2312"/>
              </a:rPr>
              <a:t>申请课程变更者，</a:t>
            </a:r>
            <a:r>
              <a:rPr lang="zh-CN" altLang="en-US" b="1" dirty="0">
                <a:solidFill>
                  <a:srgbClr val="FF0000"/>
                </a:solidFill>
                <a:latin typeface="+mn-ea"/>
                <a:cs typeface="楷体_GB2312"/>
              </a:rPr>
              <a:t>一律不予受理</a:t>
            </a:r>
            <a:r>
              <a:rPr lang="zh-CN" altLang="en-US" b="1" dirty="0" smtClean="0">
                <a:solidFill>
                  <a:srgbClr val="FF0000"/>
                </a:solidFill>
                <a:latin typeface="+mn-ea"/>
                <a:cs typeface="楷体_GB2312"/>
              </a:rPr>
              <a:t>。</a:t>
            </a:r>
            <a:endParaRPr lang="zh-CN" altLang="en-US" b="1" dirty="0">
              <a:latin typeface="+mn-ea"/>
              <a:cs typeface="楷体_GB231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7600" t="-139" r="3500" b="24875"/>
          <a:stretch>
            <a:fillRect/>
          </a:stretch>
        </p:blipFill>
        <p:spPr>
          <a:xfrm>
            <a:off x="0" y="-12700"/>
            <a:ext cx="12293600" cy="68834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课程评估</a:t>
            </a: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latin typeface="+mj-ea"/>
              </a:rPr>
              <a:t>五、课程评估</a:t>
            </a:r>
          </a:p>
        </p:txBody>
      </p:sp>
      <p:sp>
        <p:nvSpPr>
          <p:cNvPr id="4" name="圆角矩形 3"/>
          <p:cNvSpPr/>
          <p:nvPr/>
        </p:nvSpPr>
        <p:spPr>
          <a:xfrm>
            <a:off x="838200" y="1409262"/>
            <a:ext cx="10515600" cy="9144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b="1" dirty="0" smtClean="0">
                <a:solidFill>
                  <a:schemeClr val="bg1"/>
                </a:solidFill>
                <a:latin typeface="+mn-ea"/>
              </a:rPr>
              <a:t>       课程</a:t>
            </a:r>
            <a:r>
              <a:rPr lang="zh-CN" altLang="en-US" b="1" dirty="0">
                <a:solidFill>
                  <a:schemeClr val="bg1"/>
                </a:solidFill>
                <a:latin typeface="+mn-ea"/>
              </a:rPr>
              <a:t>评估是任课教师和学院获得课程信息反馈的重要途径，也是</a:t>
            </a:r>
            <a:r>
              <a:rPr lang="zh-CN" altLang="en-US" b="1" dirty="0" smtClean="0">
                <a:solidFill>
                  <a:schemeClr val="bg1"/>
                </a:solidFill>
                <a:latin typeface="+mn-ea"/>
              </a:rPr>
              <a:t>课程调整的依据，请</a:t>
            </a:r>
            <a:r>
              <a:rPr lang="zh-CN" altLang="en-US" b="1" dirty="0">
                <a:solidFill>
                  <a:schemeClr val="bg1"/>
                </a:solidFill>
                <a:latin typeface="+mn-ea"/>
              </a:rPr>
              <a:t>同学们认真对所修读的课程进行</a:t>
            </a:r>
            <a:r>
              <a:rPr lang="zh-CN" altLang="en-US" b="1" dirty="0" smtClean="0">
                <a:solidFill>
                  <a:schemeClr val="bg1"/>
                </a:solidFill>
                <a:latin typeface="+mn-ea"/>
              </a:rPr>
              <a:t>评估。</a:t>
            </a:r>
            <a:endParaRPr lang="zh-CN" altLang="en-US" b="1" dirty="0">
              <a:solidFill>
                <a:schemeClr val="bg1"/>
              </a:solidFill>
              <a:latin typeface="+mn-ea"/>
            </a:endParaRPr>
          </a:p>
        </p:txBody>
      </p:sp>
      <p:sp>
        <p:nvSpPr>
          <p:cNvPr id="5" name="TextBox 12"/>
          <p:cNvSpPr txBox="1"/>
          <p:nvPr/>
        </p:nvSpPr>
        <p:spPr>
          <a:xfrm>
            <a:off x="838200" y="2980898"/>
            <a:ext cx="1107996" cy="369332"/>
          </a:xfrm>
          <a:prstGeom prst="rect">
            <a:avLst/>
          </a:prstGeom>
          <a:solidFill>
            <a:schemeClr val="accent2">
              <a:lumMod val="75000"/>
            </a:schemeClr>
          </a:solidFill>
        </p:spPr>
        <p:txBody>
          <a:bodyPr wrap="square" rtlCol="0">
            <a:spAutoFit/>
          </a:bodyPr>
          <a:lstStyle/>
          <a:p>
            <a:r>
              <a:rPr lang="zh-CN" altLang="en-US" b="1" dirty="0" smtClean="0">
                <a:solidFill>
                  <a:schemeClr val="bg1"/>
                </a:solidFill>
                <a:latin typeface="+mn-ea"/>
              </a:rPr>
              <a:t>评估时间</a:t>
            </a:r>
            <a:endParaRPr lang="zh-CN" altLang="en-US" b="1" dirty="0">
              <a:solidFill>
                <a:schemeClr val="bg1"/>
              </a:solidFill>
              <a:latin typeface="+mn-ea"/>
            </a:endParaRPr>
          </a:p>
        </p:txBody>
      </p:sp>
      <p:sp>
        <p:nvSpPr>
          <p:cNvPr id="6" name="Freeform 7"/>
          <p:cNvSpPr/>
          <p:nvPr/>
        </p:nvSpPr>
        <p:spPr bwMode="auto">
          <a:xfrm>
            <a:off x="1909769" y="2552270"/>
            <a:ext cx="9444031" cy="147109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20000"/>
              <a:lumOff val="80000"/>
            </a:schemeClr>
          </a:solidFill>
          <a:ln w="6350">
            <a:solidFill>
              <a:schemeClr val="accent2">
                <a:lumMod val="60000"/>
                <a:lumOff val="40000"/>
              </a:schemeClr>
            </a:solidFill>
            <a:round/>
          </a:ln>
        </p:spPr>
        <p:txBody>
          <a:bodyPr/>
          <a:lstStyle/>
          <a:p>
            <a:endParaRPr lang="zh-CN" altLang="en-US">
              <a:latin typeface="Calibri" panose="020F0502020204030204" pitchFamily="34" charset="0"/>
            </a:endParaRPr>
          </a:p>
        </p:txBody>
      </p:sp>
      <p:sp>
        <p:nvSpPr>
          <p:cNvPr id="7" name="TextBox 15"/>
          <p:cNvSpPr txBox="1"/>
          <p:nvPr/>
        </p:nvSpPr>
        <p:spPr>
          <a:xfrm>
            <a:off x="838200" y="4603108"/>
            <a:ext cx="1107996" cy="369332"/>
          </a:xfrm>
          <a:prstGeom prst="rect">
            <a:avLst/>
          </a:prstGeom>
          <a:solidFill>
            <a:schemeClr val="accent2">
              <a:lumMod val="75000"/>
            </a:schemeClr>
          </a:solidFill>
        </p:spPr>
        <p:txBody>
          <a:bodyPr wrap="square" rtlCol="0">
            <a:spAutoFit/>
          </a:bodyPr>
          <a:lstStyle/>
          <a:p>
            <a:r>
              <a:rPr lang="zh-CN" altLang="en-US" b="1" dirty="0">
                <a:solidFill>
                  <a:schemeClr val="bg1"/>
                </a:solidFill>
                <a:latin typeface="+mn-ea"/>
              </a:rPr>
              <a:t>必要性</a:t>
            </a:r>
          </a:p>
        </p:txBody>
      </p:sp>
      <p:sp>
        <p:nvSpPr>
          <p:cNvPr id="8" name="Freeform 7"/>
          <p:cNvSpPr/>
          <p:nvPr/>
        </p:nvSpPr>
        <p:spPr bwMode="auto">
          <a:xfrm>
            <a:off x="1909770" y="4317357"/>
            <a:ext cx="9444029" cy="928694"/>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40000"/>
              <a:lumOff val="60000"/>
            </a:schemeClr>
          </a:solidFill>
          <a:ln w="6350">
            <a:solidFill>
              <a:schemeClr val="accent2">
                <a:lumMod val="75000"/>
              </a:schemeClr>
            </a:solidFill>
            <a:round/>
          </a:ln>
        </p:spPr>
        <p:txBody>
          <a:bodyPr/>
          <a:lstStyle/>
          <a:p>
            <a:endParaRPr lang="zh-CN" altLang="en-US">
              <a:latin typeface="Calibri" panose="020F0502020204030204" pitchFamily="34" charset="0"/>
            </a:endParaRPr>
          </a:p>
        </p:txBody>
      </p:sp>
      <p:sp>
        <p:nvSpPr>
          <p:cNvPr id="9" name="TextBox 17"/>
          <p:cNvSpPr txBox="1"/>
          <p:nvPr/>
        </p:nvSpPr>
        <p:spPr>
          <a:xfrm>
            <a:off x="838200" y="5817554"/>
            <a:ext cx="1107996" cy="369332"/>
          </a:xfrm>
          <a:prstGeom prst="rect">
            <a:avLst/>
          </a:prstGeom>
          <a:solidFill>
            <a:schemeClr val="accent2">
              <a:lumMod val="75000"/>
            </a:schemeClr>
          </a:solidFill>
        </p:spPr>
        <p:txBody>
          <a:bodyPr wrap="square" rtlCol="0">
            <a:spAutoFit/>
          </a:bodyPr>
          <a:lstStyle/>
          <a:p>
            <a:r>
              <a:rPr lang="zh-CN" altLang="en-US" b="1" dirty="0" smtClean="0">
                <a:solidFill>
                  <a:schemeClr val="bg1"/>
                </a:solidFill>
                <a:latin typeface="+mn-ea"/>
              </a:rPr>
              <a:t>注意事项</a:t>
            </a:r>
            <a:endParaRPr lang="zh-CN" altLang="en-US" b="1" dirty="0">
              <a:solidFill>
                <a:schemeClr val="bg1"/>
              </a:solidFill>
              <a:latin typeface="+mn-ea"/>
            </a:endParaRPr>
          </a:p>
        </p:txBody>
      </p:sp>
      <p:sp>
        <p:nvSpPr>
          <p:cNvPr id="10" name="Freeform 7"/>
          <p:cNvSpPr/>
          <p:nvPr/>
        </p:nvSpPr>
        <p:spPr bwMode="auto">
          <a:xfrm>
            <a:off x="1909770" y="5531802"/>
            <a:ext cx="9444028" cy="88741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2">
              <a:lumMod val="60000"/>
              <a:lumOff val="40000"/>
            </a:schemeClr>
          </a:solidFill>
          <a:ln w="6350">
            <a:solidFill>
              <a:schemeClr val="accent2">
                <a:lumMod val="50000"/>
              </a:schemeClr>
            </a:solidFill>
            <a:round/>
          </a:ln>
        </p:spPr>
        <p:txBody>
          <a:bodyPr/>
          <a:lstStyle/>
          <a:p>
            <a:endParaRPr lang="zh-CN" altLang="en-US">
              <a:latin typeface="Calibri" panose="020F0502020204030204" pitchFamily="34" charset="0"/>
            </a:endParaRPr>
          </a:p>
        </p:txBody>
      </p:sp>
      <p:sp>
        <p:nvSpPr>
          <p:cNvPr id="11" name="TextBox 19"/>
          <p:cNvSpPr txBox="1"/>
          <p:nvPr/>
        </p:nvSpPr>
        <p:spPr>
          <a:xfrm>
            <a:off x="2124083" y="2505373"/>
            <a:ext cx="9229715" cy="1528624"/>
          </a:xfrm>
          <a:prstGeom prst="rect">
            <a:avLst/>
          </a:prstGeom>
          <a:noFill/>
        </p:spPr>
        <p:txBody>
          <a:bodyPr wrap="square" rtlCol="0">
            <a:spAutoFit/>
          </a:bodyPr>
          <a:lstStyle/>
          <a:p>
            <a:pPr algn="just">
              <a:lnSpc>
                <a:spcPts val="2800"/>
              </a:lnSpc>
            </a:pPr>
            <a:r>
              <a:rPr lang="zh-CN" altLang="en-US" b="1" dirty="0" smtClean="0">
                <a:latin typeface="+mn-ea"/>
              </a:rPr>
              <a:t>开始时间：评估</a:t>
            </a:r>
            <a:r>
              <a:rPr lang="zh-CN" altLang="en-US" b="1" dirty="0">
                <a:latin typeface="+mn-ea"/>
              </a:rPr>
              <a:t>课程：</a:t>
            </a:r>
            <a:r>
              <a:rPr lang="zh-CN" altLang="en-US" b="1" dirty="0" smtClean="0">
                <a:latin typeface="+mn-ea"/>
              </a:rPr>
              <a:t>每门课程学时进行到</a:t>
            </a:r>
            <a:r>
              <a:rPr lang="en-US" altLang="zh-CN" b="1" dirty="0" smtClean="0">
                <a:latin typeface="+mn-ea"/>
              </a:rPr>
              <a:t>2/3</a:t>
            </a:r>
            <a:r>
              <a:rPr lang="zh-CN" altLang="en-US" b="1" dirty="0" smtClean="0">
                <a:latin typeface="+mn-ea"/>
              </a:rPr>
              <a:t>时；评估</a:t>
            </a:r>
            <a:r>
              <a:rPr lang="zh-CN" altLang="en-US" b="1" dirty="0">
                <a:latin typeface="+mn-ea"/>
              </a:rPr>
              <a:t>教师</a:t>
            </a:r>
            <a:r>
              <a:rPr lang="zh-CN" altLang="en-US" b="1" dirty="0" smtClean="0">
                <a:latin typeface="+mn-ea"/>
              </a:rPr>
              <a:t>：本人授课学时完成一半后；会群发邮件给选课同学通知课程开始评估。</a:t>
            </a:r>
            <a:endParaRPr lang="en-US" altLang="zh-CN" b="1" dirty="0" smtClean="0">
              <a:latin typeface="+mn-ea"/>
            </a:endParaRPr>
          </a:p>
          <a:p>
            <a:pPr algn="just">
              <a:lnSpc>
                <a:spcPts val="2800"/>
              </a:lnSpc>
            </a:pPr>
            <a:r>
              <a:rPr lang="zh-CN" altLang="en-US" b="1" dirty="0" smtClean="0">
                <a:latin typeface="+mn-ea"/>
              </a:rPr>
              <a:t>结束时间：秋季、春季学期课程分别为秋季、夏季学期最后一周周日的</a:t>
            </a:r>
            <a:r>
              <a:rPr lang="en-US" altLang="zh-CN" b="1" dirty="0" smtClean="0">
                <a:latin typeface="+mn-ea"/>
              </a:rPr>
              <a:t>24</a:t>
            </a:r>
            <a:r>
              <a:rPr lang="zh-CN" altLang="en-US" b="1" dirty="0" smtClean="0">
                <a:latin typeface="+mn-ea"/>
              </a:rPr>
              <a:t>点；夏季学期课程为夏季学期结束后</a:t>
            </a:r>
            <a:r>
              <a:rPr lang="en-US" altLang="zh-CN" b="1" dirty="0" smtClean="0">
                <a:latin typeface="+mn-ea"/>
              </a:rPr>
              <a:t>2</a:t>
            </a:r>
            <a:r>
              <a:rPr lang="zh-CN" altLang="en-US" b="1" dirty="0" smtClean="0">
                <a:latin typeface="+mn-ea"/>
              </a:rPr>
              <a:t>周内。</a:t>
            </a:r>
            <a:endParaRPr lang="zh-CN" altLang="en-US" b="1" dirty="0">
              <a:latin typeface="+mn-ea"/>
            </a:endParaRPr>
          </a:p>
        </p:txBody>
      </p:sp>
      <p:sp>
        <p:nvSpPr>
          <p:cNvPr id="12" name="TextBox 20"/>
          <p:cNvSpPr txBox="1"/>
          <p:nvPr/>
        </p:nvSpPr>
        <p:spPr>
          <a:xfrm>
            <a:off x="2195522" y="5674678"/>
            <a:ext cx="9158276" cy="646331"/>
          </a:xfrm>
          <a:prstGeom prst="rect">
            <a:avLst/>
          </a:prstGeom>
          <a:noFill/>
        </p:spPr>
        <p:txBody>
          <a:bodyPr wrap="square" rtlCol="0">
            <a:spAutoFit/>
          </a:bodyPr>
          <a:lstStyle/>
          <a:p>
            <a:r>
              <a:rPr kumimoji="1" lang="zh-CN" altLang="en-US" b="1" dirty="0" smtClean="0">
                <a:latin typeface="+mn-ea"/>
              </a:rPr>
              <a:t>务必使用学校提供的邮箱，实在不愿使用者必须将该邮 箱关联到常用信箱，以免漏接信息。</a:t>
            </a:r>
            <a:endParaRPr lang="zh-CN" altLang="en-US" dirty="0">
              <a:latin typeface="+mn-ea"/>
            </a:endParaRPr>
          </a:p>
        </p:txBody>
      </p:sp>
      <p:sp>
        <p:nvSpPr>
          <p:cNvPr id="13" name="TextBox 21"/>
          <p:cNvSpPr txBox="1"/>
          <p:nvPr/>
        </p:nvSpPr>
        <p:spPr>
          <a:xfrm>
            <a:off x="2124083" y="4458538"/>
            <a:ext cx="9229714" cy="646331"/>
          </a:xfrm>
          <a:prstGeom prst="rect">
            <a:avLst/>
          </a:prstGeom>
          <a:noFill/>
        </p:spPr>
        <p:txBody>
          <a:bodyPr wrap="square" rtlCol="0">
            <a:spAutoFit/>
          </a:bodyPr>
          <a:lstStyle/>
          <a:p>
            <a:pPr algn="just"/>
            <a:r>
              <a:rPr lang="zh-CN" altLang="en-US" b="1" dirty="0">
                <a:latin typeface="+mn-ea"/>
              </a:rPr>
              <a:t>未在规定时间段内进行课程评估的</a:t>
            </a:r>
            <a:r>
              <a:rPr lang="zh-CN" altLang="en-US" b="1" dirty="0" smtClean="0">
                <a:latin typeface="+mn-ea"/>
              </a:rPr>
              <a:t>同学在一段时间内不能在网上查询成绩，本学年未评估课程成绩在下一学年第二学期才能查询。</a:t>
            </a:r>
            <a:endParaRPr lang="zh-CN" altLang="en-US" b="1" dirty="0">
              <a:latin typeface="+mn-e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 t="-321" r="208" b="12247"/>
          <a:stretch>
            <a:fillRect/>
          </a:stretch>
        </p:blipFill>
        <p:spPr>
          <a:xfrm>
            <a:off x="1" y="-25400"/>
            <a:ext cx="12191999" cy="6985000"/>
          </a:xfrm>
          <a:prstGeom prst="rect">
            <a:avLst/>
          </a:prstGeom>
        </p:spPr>
      </p:pic>
      <p:sp>
        <p:nvSpPr>
          <p:cNvPr id="5"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06</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课程</a:t>
            </a:r>
            <a:r>
              <a:rPr lang="zh-CN" altLang="en-US" sz="5400" b="1" dirty="0">
                <a:solidFill>
                  <a:srgbClr val="FDCB34"/>
                </a:solidFill>
                <a:latin typeface="微软雅黑" panose="020B0503020204020204" pitchFamily="34" charset="-122"/>
                <a:ea typeface="微软雅黑" panose="020B0503020204020204" pitchFamily="34" charset="-122"/>
              </a:rPr>
              <a:t>考核</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六、课程考核</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考场公布与查询</a:t>
            </a:r>
            <a:endParaRPr lang="zh-CN" altLang="en-US" dirty="0"/>
          </a:p>
        </p:txBody>
      </p:sp>
      <p:grpSp>
        <p:nvGrpSpPr>
          <p:cNvPr id="5" name="组合 4"/>
          <p:cNvGrpSpPr/>
          <p:nvPr/>
        </p:nvGrpSpPr>
        <p:grpSpPr>
          <a:xfrm>
            <a:off x="812800" y="1509471"/>
            <a:ext cx="10515600" cy="4444704"/>
            <a:chOff x="812800" y="1942613"/>
            <a:chExt cx="10515600" cy="4444704"/>
          </a:xfrm>
        </p:grpSpPr>
        <p:sp>
          <p:nvSpPr>
            <p:cNvPr id="6" name="矩形 5"/>
            <p:cNvSpPr/>
            <p:nvPr/>
          </p:nvSpPr>
          <p:spPr>
            <a:xfrm>
              <a:off x="812800" y="2228885"/>
              <a:ext cx="10515600" cy="5544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任意多边形 6"/>
            <p:cNvSpPr/>
            <p:nvPr/>
          </p:nvSpPr>
          <p:spPr>
            <a:xfrm>
              <a:off x="1306828" y="1942613"/>
              <a:ext cx="7360920" cy="649440"/>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309928" tIns="31703" rIns="309928" bIns="31703" numCol="1" spcCol="1270" anchor="ctr" anchorCtr="0">
              <a:noAutofit/>
            </a:bodyPr>
            <a:lstStyle/>
            <a:p>
              <a:pPr lvl="0" algn="l" defTabSz="1066800">
                <a:lnSpc>
                  <a:spcPct val="90000"/>
                </a:lnSpc>
                <a:spcBef>
                  <a:spcPct val="0"/>
                </a:spcBef>
                <a:spcAft>
                  <a:spcPct val="35000"/>
                </a:spcAft>
              </a:pPr>
              <a:r>
                <a:rPr lang="zh-CN" altLang="en-US" sz="2400" kern="1200" dirty="0" smtClean="0"/>
                <a:t>选课系统内公告区域</a:t>
              </a:r>
              <a:endParaRPr lang="zh-CN" altLang="en-US" sz="2400" kern="1200" dirty="0"/>
            </a:p>
          </p:txBody>
        </p:sp>
        <p:sp>
          <p:nvSpPr>
            <p:cNvPr id="8" name="矩形 7"/>
            <p:cNvSpPr/>
            <p:nvPr/>
          </p:nvSpPr>
          <p:spPr>
            <a:xfrm>
              <a:off x="812800" y="3226805"/>
              <a:ext cx="10515600" cy="554400"/>
            </a:xfrm>
            <a:prstGeom prst="rect">
              <a:avLst/>
            </a:prstGeom>
          </p:spPr>
          <p:style>
            <a:lnRef idx="2">
              <a:schemeClr val="accent3">
                <a:hueOff val="903533"/>
                <a:satOff val="33333"/>
                <a:lumOff val="-489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8"/>
            <p:cNvSpPr/>
            <p:nvPr/>
          </p:nvSpPr>
          <p:spPr>
            <a:xfrm>
              <a:off x="1306828" y="2951461"/>
              <a:ext cx="7360920" cy="649440"/>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a:ln>
              <a:solidFill>
                <a:schemeClr val="accent3">
                  <a:lumMod val="60000"/>
                  <a:lumOff val="40000"/>
                </a:schemeClr>
              </a:solidFill>
            </a:ln>
          </p:spPr>
          <p:style>
            <a:lnRef idx="2">
              <a:scrgbClr r="0" g="0" b="0"/>
            </a:lnRef>
            <a:fillRef idx="1">
              <a:scrgbClr r="0" g="0" b="0"/>
            </a:fillRef>
            <a:effectRef idx="0">
              <a:schemeClr val="accent3">
                <a:hueOff val="903533"/>
                <a:satOff val="33333"/>
                <a:lumOff val="-4899"/>
                <a:alphaOff val="0"/>
              </a:schemeClr>
            </a:effectRef>
            <a:fontRef idx="minor">
              <a:schemeClr val="lt1"/>
            </a:fontRef>
          </p:style>
          <p:txBody>
            <a:bodyPr spcFirstLastPara="0" vert="horz" wrap="square" lIns="309928" tIns="31703" rIns="309928" bIns="31703" numCol="1" spcCol="1270" anchor="ctr" anchorCtr="0">
              <a:noAutofit/>
            </a:bodyPr>
            <a:lstStyle/>
            <a:p>
              <a:pPr lvl="0" algn="l" defTabSz="1066800">
                <a:lnSpc>
                  <a:spcPct val="90000"/>
                </a:lnSpc>
                <a:spcBef>
                  <a:spcPct val="0"/>
                </a:spcBef>
                <a:spcAft>
                  <a:spcPct val="35000"/>
                </a:spcAft>
              </a:pPr>
              <a:r>
                <a:rPr lang="zh-CN" altLang="en-US" sz="2400" kern="1200" dirty="0" smtClean="0"/>
                <a:t>国科大教务部微信公众号（</a:t>
              </a:r>
              <a:r>
                <a:rPr lang="en-US" altLang="zh-CN" sz="2400" kern="1200" dirty="0" smtClean="0"/>
                <a:t>EDU-UCAS</a:t>
              </a:r>
              <a:r>
                <a:rPr lang="zh-CN" altLang="en-US" sz="2400" kern="1200" dirty="0" smtClean="0"/>
                <a:t>）</a:t>
              </a:r>
              <a:endParaRPr lang="zh-CN" altLang="en-US" sz="2400" kern="1200" dirty="0"/>
            </a:p>
          </p:txBody>
        </p:sp>
        <p:sp>
          <p:nvSpPr>
            <p:cNvPr id="10" name="矩形 9"/>
            <p:cNvSpPr/>
            <p:nvPr/>
          </p:nvSpPr>
          <p:spPr>
            <a:xfrm>
              <a:off x="812800" y="4224725"/>
              <a:ext cx="10515600" cy="554400"/>
            </a:xfrm>
            <a:prstGeom prst="rect">
              <a:avLst/>
            </a:prstGeom>
          </p:spPr>
          <p:style>
            <a:lnRef idx="2">
              <a:schemeClr val="accent3">
                <a:hueOff val="1807066"/>
                <a:satOff val="66667"/>
                <a:lumOff val="-980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10"/>
            <p:cNvSpPr/>
            <p:nvPr/>
          </p:nvSpPr>
          <p:spPr>
            <a:xfrm>
              <a:off x="1306828" y="3927952"/>
              <a:ext cx="7360920" cy="649440"/>
            </a:xfrm>
            <a:custGeom>
              <a:avLst/>
              <a:gdLst>
                <a:gd name="connsiteX0" fmla="*/ 0 w 7360920"/>
                <a:gd name="connsiteY0" fmla="*/ 108242 h 649440"/>
                <a:gd name="connsiteX1" fmla="*/ 108242 w 7360920"/>
                <a:gd name="connsiteY1" fmla="*/ 0 h 649440"/>
                <a:gd name="connsiteX2" fmla="*/ 7252678 w 7360920"/>
                <a:gd name="connsiteY2" fmla="*/ 0 h 649440"/>
                <a:gd name="connsiteX3" fmla="*/ 7360920 w 7360920"/>
                <a:gd name="connsiteY3" fmla="*/ 108242 h 649440"/>
                <a:gd name="connsiteX4" fmla="*/ 7360920 w 7360920"/>
                <a:gd name="connsiteY4" fmla="*/ 541198 h 649440"/>
                <a:gd name="connsiteX5" fmla="*/ 7252678 w 7360920"/>
                <a:gd name="connsiteY5" fmla="*/ 649440 h 649440"/>
                <a:gd name="connsiteX6" fmla="*/ 108242 w 7360920"/>
                <a:gd name="connsiteY6" fmla="*/ 649440 h 649440"/>
                <a:gd name="connsiteX7" fmla="*/ 0 w 7360920"/>
                <a:gd name="connsiteY7" fmla="*/ 541198 h 649440"/>
                <a:gd name="connsiteX8" fmla="*/ 0 w 7360920"/>
                <a:gd name="connsiteY8" fmla="*/ 108242 h 64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649440">
                  <a:moveTo>
                    <a:pt x="0" y="108242"/>
                  </a:moveTo>
                  <a:cubicBezTo>
                    <a:pt x="0" y="48462"/>
                    <a:pt x="48462" y="0"/>
                    <a:pt x="108242" y="0"/>
                  </a:cubicBezTo>
                  <a:lnTo>
                    <a:pt x="7252678" y="0"/>
                  </a:lnTo>
                  <a:cubicBezTo>
                    <a:pt x="7312458" y="0"/>
                    <a:pt x="7360920" y="48462"/>
                    <a:pt x="7360920" y="108242"/>
                  </a:cubicBezTo>
                  <a:lnTo>
                    <a:pt x="7360920" y="541198"/>
                  </a:lnTo>
                  <a:cubicBezTo>
                    <a:pt x="7360920" y="600978"/>
                    <a:pt x="7312458" y="649440"/>
                    <a:pt x="7252678" y="649440"/>
                  </a:cubicBezTo>
                  <a:lnTo>
                    <a:pt x="108242" y="649440"/>
                  </a:lnTo>
                  <a:cubicBezTo>
                    <a:pt x="48462" y="649440"/>
                    <a:pt x="0" y="600978"/>
                    <a:pt x="0" y="541198"/>
                  </a:cubicBezTo>
                  <a:lnTo>
                    <a:pt x="0" y="108242"/>
                  </a:lnTo>
                  <a:close/>
                </a:path>
              </a:pathLst>
            </a:custGeom>
            <a:solidFill>
              <a:schemeClr val="accent3">
                <a:lumMod val="75000"/>
              </a:schemeClr>
            </a:solidFill>
          </p:spPr>
          <p:style>
            <a:lnRef idx="2">
              <a:schemeClr val="lt1">
                <a:hueOff val="0"/>
                <a:satOff val="0"/>
                <a:lumOff val="0"/>
                <a:alphaOff val="0"/>
              </a:schemeClr>
            </a:lnRef>
            <a:fillRef idx="1">
              <a:scrgbClr r="0" g="0" b="0"/>
            </a:fillRef>
            <a:effectRef idx="0">
              <a:schemeClr val="accent3">
                <a:hueOff val="1807066"/>
                <a:satOff val="66667"/>
                <a:lumOff val="-9801"/>
                <a:alphaOff val="0"/>
              </a:schemeClr>
            </a:effectRef>
            <a:fontRef idx="minor">
              <a:schemeClr val="lt1"/>
            </a:fontRef>
          </p:style>
          <p:txBody>
            <a:bodyPr spcFirstLastPara="0" vert="horz" wrap="square" lIns="309928" tIns="31703" rIns="309928" bIns="31703" numCol="1" spcCol="1270" anchor="ctr" anchorCtr="0">
              <a:noAutofit/>
            </a:bodyPr>
            <a:lstStyle/>
            <a:p>
              <a:pPr lvl="0" algn="l" defTabSz="1066800">
                <a:lnSpc>
                  <a:spcPct val="90000"/>
                </a:lnSpc>
                <a:spcBef>
                  <a:spcPct val="0"/>
                </a:spcBef>
                <a:spcAft>
                  <a:spcPct val="35000"/>
                </a:spcAft>
              </a:pPr>
              <a:r>
                <a:rPr lang="zh-CN" altLang="en-US" sz="2400" kern="1200" dirty="0" smtClean="0"/>
                <a:t>国科大教务部主页</a:t>
              </a:r>
              <a:r>
                <a:rPr lang="zh-CN" altLang="en-US" kern="1200" dirty="0" smtClean="0">
                  <a:latin typeface="Arial Unicode MS" panose="020B0604020202020204" charset="-122"/>
                  <a:ea typeface="Arial Unicode MS" panose="020B0604020202020204" charset="-122"/>
                  <a:cs typeface="Arial Unicode MS" panose="020B0604020202020204" charset="-122"/>
                </a:rPr>
                <a:t>（</a:t>
              </a:r>
              <a:r>
                <a:rPr lang="en-US" altLang="en-US" kern="1200" dirty="0" smtClean="0">
                  <a:latin typeface="Arial Unicode MS" panose="020B0604020202020204" charset="-122"/>
                  <a:ea typeface="Arial Unicode MS" panose="020B0604020202020204" charset="-122"/>
                  <a:cs typeface="Arial Unicode MS" panose="020B0604020202020204" charset="-122"/>
                </a:rPr>
                <a:t>http://jwb.ucas.ac.cn/index.php/zh-CN/</a:t>
              </a:r>
              <a:r>
                <a:rPr lang="zh-CN" altLang="en-US" kern="1200" dirty="0" smtClean="0">
                  <a:latin typeface="Arial Unicode MS" panose="020B0604020202020204" charset="-122"/>
                  <a:ea typeface="Arial Unicode MS" panose="020B0604020202020204" charset="-122"/>
                  <a:cs typeface="Arial Unicode MS" panose="020B0604020202020204" charset="-122"/>
                </a:rPr>
                <a:t>）</a:t>
              </a:r>
              <a:endParaRPr lang="zh-CN" altLang="en-US" kern="1200" dirty="0">
                <a:latin typeface="Arial Unicode MS" panose="020B0604020202020204" charset="-122"/>
                <a:ea typeface="Arial Unicode MS" panose="020B0604020202020204" charset="-122"/>
                <a:cs typeface="Arial Unicode MS" panose="020B0604020202020204" charset="-122"/>
              </a:endParaRPr>
            </a:p>
          </p:txBody>
        </p:sp>
        <p:sp>
          <p:nvSpPr>
            <p:cNvPr id="12" name="矩形 11"/>
            <p:cNvSpPr/>
            <p:nvPr/>
          </p:nvSpPr>
          <p:spPr>
            <a:xfrm>
              <a:off x="812800" y="5832917"/>
              <a:ext cx="10515600" cy="554400"/>
            </a:xfrm>
            <a:prstGeom prst="rect">
              <a:avLst/>
            </a:prstGeom>
            <a:solidFill>
              <a:schemeClr val="bg1"/>
            </a:solidFill>
          </p:spPr>
          <p:style>
            <a:lnRef idx="2">
              <a:schemeClr val="accent3">
                <a:hueOff val="2710599"/>
                <a:satOff val="100000"/>
                <a:lumOff val="-1470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任意多边形 12"/>
            <p:cNvSpPr/>
            <p:nvPr/>
          </p:nvSpPr>
          <p:spPr>
            <a:xfrm>
              <a:off x="1306828" y="5149516"/>
              <a:ext cx="7360920" cy="1067513"/>
            </a:xfrm>
            <a:custGeom>
              <a:avLst/>
              <a:gdLst>
                <a:gd name="connsiteX0" fmla="*/ 0 w 7360920"/>
                <a:gd name="connsiteY0" fmla="*/ 209956 h 1259712"/>
                <a:gd name="connsiteX1" fmla="*/ 209956 w 7360920"/>
                <a:gd name="connsiteY1" fmla="*/ 0 h 1259712"/>
                <a:gd name="connsiteX2" fmla="*/ 7150964 w 7360920"/>
                <a:gd name="connsiteY2" fmla="*/ 0 h 1259712"/>
                <a:gd name="connsiteX3" fmla="*/ 7360920 w 7360920"/>
                <a:gd name="connsiteY3" fmla="*/ 209956 h 1259712"/>
                <a:gd name="connsiteX4" fmla="*/ 7360920 w 7360920"/>
                <a:gd name="connsiteY4" fmla="*/ 1049756 h 1259712"/>
                <a:gd name="connsiteX5" fmla="*/ 7150964 w 7360920"/>
                <a:gd name="connsiteY5" fmla="*/ 1259712 h 1259712"/>
                <a:gd name="connsiteX6" fmla="*/ 209956 w 7360920"/>
                <a:gd name="connsiteY6" fmla="*/ 1259712 h 1259712"/>
                <a:gd name="connsiteX7" fmla="*/ 0 w 7360920"/>
                <a:gd name="connsiteY7" fmla="*/ 1049756 h 1259712"/>
                <a:gd name="connsiteX8" fmla="*/ 0 w 7360920"/>
                <a:gd name="connsiteY8" fmla="*/ 209956 h 125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0920" h="1259712">
                  <a:moveTo>
                    <a:pt x="0" y="209956"/>
                  </a:moveTo>
                  <a:cubicBezTo>
                    <a:pt x="0" y="94001"/>
                    <a:pt x="94001" y="0"/>
                    <a:pt x="209956" y="0"/>
                  </a:cubicBezTo>
                  <a:lnTo>
                    <a:pt x="7150964" y="0"/>
                  </a:lnTo>
                  <a:cubicBezTo>
                    <a:pt x="7266919" y="0"/>
                    <a:pt x="7360920" y="94001"/>
                    <a:pt x="7360920" y="209956"/>
                  </a:cubicBezTo>
                  <a:lnTo>
                    <a:pt x="7360920" y="1049756"/>
                  </a:lnTo>
                  <a:cubicBezTo>
                    <a:pt x="7360920" y="1165711"/>
                    <a:pt x="7266919" y="1259712"/>
                    <a:pt x="7150964" y="1259712"/>
                  </a:cubicBezTo>
                  <a:lnTo>
                    <a:pt x="209956" y="1259712"/>
                  </a:lnTo>
                  <a:cubicBezTo>
                    <a:pt x="94001" y="1259712"/>
                    <a:pt x="0" y="1165711"/>
                    <a:pt x="0" y="1049756"/>
                  </a:cubicBezTo>
                  <a:lnTo>
                    <a:pt x="0" y="209956"/>
                  </a:lnTo>
                  <a:close/>
                </a:path>
              </a:pathLst>
            </a:custGeom>
          </p:spPr>
          <p:style>
            <a:lnRef idx="2">
              <a:schemeClr val="lt1">
                <a:hueOff val="0"/>
                <a:satOff val="0"/>
                <a:lumOff val="0"/>
                <a:alphaOff val="0"/>
              </a:schemeClr>
            </a:lnRef>
            <a:fillRef idx="1">
              <a:schemeClr val="accent3">
                <a:hueOff val="2710599"/>
                <a:satOff val="100000"/>
                <a:lumOff val="-14703"/>
                <a:alphaOff val="0"/>
              </a:schemeClr>
            </a:fillRef>
            <a:effectRef idx="0">
              <a:schemeClr val="accent3">
                <a:hueOff val="2710599"/>
                <a:satOff val="100000"/>
                <a:lumOff val="-14703"/>
                <a:alphaOff val="0"/>
              </a:schemeClr>
            </a:effectRef>
            <a:fontRef idx="minor">
              <a:schemeClr val="lt1"/>
            </a:fontRef>
          </p:style>
          <p:txBody>
            <a:bodyPr spcFirstLastPara="0" vert="horz" wrap="square" lIns="339719" tIns="61494" rIns="339719" bIns="61494" numCol="1" spcCol="1270" anchor="ctr" anchorCtr="0">
              <a:noAutofit/>
            </a:bodyPr>
            <a:lstStyle/>
            <a:p>
              <a:pPr lvl="0" algn="l" defTabSz="977900">
                <a:spcBef>
                  <a:spcPct val="0"/>
                </a:spcBef>
              </a:pPr>
              <a:r>
                <a:rPr lang="zh-CN" altLang="en-US" sz="2200" kern="1200" dirty="0" smtClean="0"/>
                <a:t>英语公共必修课考场请登录外语系主页查看：</a:t>
              </a:r>
              <a:endParaRPr lang="en-US" altLang="zh-CN" sz="2200" kern="1200" dirty="0" smtClean="0"/>
            </a:p>
            <a:p>
              <a:pPr lvl="0" algn="l" defTabSz="977900">
                <a:spcBef>
                  <a:spcPct val="0"/>
                </a:spcBef>
              </a:pPr>
              <a:r>
                <a:rPr lang="en-US" altLang="zh-CN" sz="2200" kern="1200" dirty="0" smtClean="0">
                  <a:latin typeface="Arial Unicode MS" panose="020B0604020202020204" charset="-122"/>
                  <a:ea typeface="Arial Unicode MS" panose="020B0604020202020204" charset="-122"/>
                  <a:cs typeface="Arial Unicode MS" panose="020B0604020202020204" charset="-122"/>
                </a:rPr>
                <a:t>http://foreign.ucas.ac.cn/</a:t>
              </a:r>
              <a:endParaRPr lang="zh-CN" altLang="en-US" sz="2200" kern="1200" dirty="0">
                <a:latin typeface="Arial Unicode MS" panose="020B0604020202020204" charset="-122"/>
                <a:ea typeface="Arial Unicode MS" panose="020B0604020202020204" charset="-122"/>
                <a:cs typeface="Arial Unicode MS" panose="020B0604020202020204" charset="-122"/>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六、课程考核</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具体规定</a:t>
            </a:r>
            <a:endParaRPr lang="zh-CN" altLang="en-US" dirty="0"/>
          </a:p>
        </p:txBody>
      </p:sp>
      <p:sp>
        <p:nvSpPr>
          <p:cNvPr id="4" name="AutoShape 5"/>
          <p:cNvSpPr>
            <a:spLocks noChangeArrowheads="1"/>
          </p:cNvSpPr>
          <p:nvPr/>
        </p:nvSpPr>
        <p:spPr bwMode="auto">
          <a:xfrm>
            <a:off x="837883" y="1379202"/>
            <a:ext cx="10382500" cy="755650"/>
          </a:xfrm>
          <a:prstGeom prst="homePlate">
            <a:avLst>
              <a:gd name="adj" fmla="val 30042"/>
            </a:avLst>
          </a:prstGeom>
          <a:gradFill>
            <a:gsLst>
              <a:gs pos="0">
                <a:schemeClr val="accent4">
                  <a:lumMod val="20000"/>
                  <a:lumOff val="80000"/>
                </a:schemeClr>
              </a:gs>
              <a:gs pos="12000">
                <a:schemeClr val="accent4">
                  <a:lumMod val="40000"/>
                  <a:lumOff val="60000"/>
                </a:schemeClr>
              </a:gs>
              <a:gs pos="23000">
                <a:srgbClr val="FFE593"/>
              </a:gs>
              <a:gs pos="100000">
                <a:srgbClr val="E2AC00"/>
              </a:gs>
            </a:gsLst>
            <a:lin ang="5400000" scaled="1"/>
          </a:gradFill>
          <a:ln w="19050">
            <a:noFill/>
            <a:miter lim="800000"/>
          </a:ln>
        </p:spPr>
        <p:txBody>
          <a:bodyPr wrap="none" lIns="72000" tIns="0" rIns="0" bIns="0" anchor="ctr"/>
          <a:lstStyle/>
          <a:p>
            <a:pPr fontAlgn="auto">
              <a:spcBef>
                <a:spcPts val="0"/>
              </a:spcBef>
              <a:spcAft>
                <a:spcPts val="0"/>
              </a:spcAft>
              <a:defRPr/>
            </a:pPr>
            <a:endParaRPr lang="zh-CN" altLang="en-US">
              <a:latin typeface="+mn-lt"/>
              <a:ea typeface="+mn-ea"/>
            </a:endParaRPr>
          </a:p>
        </p:txBody>
      </p:sp>
      <p:sp>
        <p:nvSpPr>
          <p:cNvPr id="5" name="Text Box 6"/>
          <p:cNvSpPr txBox="1">
            <a:spLocks noChangeArrowheads="1"/>
          </p:cNvSpPr>
          <p:nvPr/>
        </p:nvSpPr>
        <p:spPr bwMode="auto">
          <a:xfrm>
            <a:off x="1456074" y="1600949"/>
            <a:ext cx="9248539" cy="304800"/>
          </a:xfrm>
          <a:prstGeom prst="rect">
            <a:avLst/>
          </a:prstGeom>
          <a:noFill/>
          <a:ln w="9525">
            <a:noFill/>
            <a:miter lim="800000"/>
          </a:ln>
        </p:spPr>
        <p:txBody>
          <a:bodyPr wrap="square" lIns="0" tIns="0" rIns="0" bIns="0" anchor="ctr">
            <a:spAutoFit/>
          </a:bodyPr>
          <a:lstStyle/>
          <a:p>
            <a:r>
              <a:rPr lang="zh-CN" altLang="en-US" sz="2000" b="1" dirty="0" smtClean="0">
                <a:solidFill>
                  <a:schemeClr val="bg2">
                    <a:lumMod val="25000"/>
                  </a:schemeClr>
                </a:solidFill>
                <a:latin typeface="+mn-ea"/>
              </a:rPr>
              <a:t>课程是否包含平时考核和期中考核以各课程要求为准。</a:t>
            </a:r>
            <a:endParaRPr lang="zh-CN" altLang="en-US" sz="2000" b="1" dirty="0">
              <a:solidFill>
                <a:schemeClr val="bg2">
                  <a:lumMod val="25000"/>
                </a:schemeClr>
              </a:solidFill>
              <a:latin typeface="+mn-ea"/>
            </a:endParaRPr>
          </a:p>
        </p:txBody>
      </p:sp>
      <p:sp>
        <p:nvSpPr>
          <p:cNvPr id="6" name="AutoShape 7"/>
          <p:cNvSpPr>
            <a:spLocks noChangeArrowheads="1"/>
          </p:cNvSpPr>
          <p:nvPr/>
        </p:nvSpPr>
        <p:spPr bwMode="auto">
          <a:xfrm>
            <a:off x="870472" y="2443143"/>
            <a:ext cx="10382500" cy="859454"/>
          </a:xfrm>
          <a:prstGeom prst="homePlate">
            <a:avLst>
              <a:gd name="adj" fmla="val 30169"/>
            </a:avLst>
          </a:prstGeom>
          <a:gradFill>
            <a:gsLst>
              <a:gs pos="0">
                <a:schemeClr val="accent4">
                  <a:lumMod val="20000"/>
                  <a:lumOff val="80000"/>
                </a:schemeClr>
              </a:gs>
              <a:gs pos="12000">
                <a:schemeClr val="accent4">
                  <a:lumMod val="40000"/>
                  <a:lumOff val="60000"/>
                </a:schemeClr>
              </a:gs>
              <a:gs pos="23000">
                <a:srgbClr val="FFE593"/>
              </a:gs>
              <a:gs pos="100000">
                <a:srgbClr val="E2AC00"/>
              </a:gs>
            </a:gsLst>
            <a:lin ang="5400000" scaled="1"/>
          </a:gradFill>
          <a:ln w="19050">
            <a:noFill/>
            <a:miter lim="800000"/>
          </a:ln>
        </p:spPr>
        <p:txBody>
          <a:bodyPr wrap="none" lIns="72000" tIns="0" rIns="0" bIns="0" anchor="ctr"/>
          <a:lstStyle/>
          <a:p>
            <a:pPr fontAlgn="auto">
              <a:spcBef>
                <a:spcPts val="0"/>
              </a:spcBef>
              <a:spcAft>
                <a:spcPts val="0"/>
              </a:spcAft>
              <a:defRPr/>
            </a:pPr>
            <a:endParaRPr lang="zh-CN" altLang="en-US">
              <a:solidFill>
                <a:srgbClr val="F62C0A"/>
              </a:solidFill>
              <a:latin typeface="+mn-lt"/>
              <a:ea typeface="+mn-ea"/>
            </a:endParaRPr>
          </a:p>
        </p:txBody>
      </p:sp>
      <p:sp>
        <p:nvSpPr>
          <p:cNvPr id="7" name="Text Box 8"/>
          <p:cNvSpPr txBox="1">
            <a:spLocks noChangeArrowheads="1"/>
          </p:cNvSpPr>
          <p:nvPr/>
        </p:nvSpPr>
        <p:spPr bwMode="auto">
          <a:xfrm>
            <a:off x="1482049" y="2559983"/>
            <a:ext cx="8886505" cy="615553"/>
          </a:xfrm>
          <a:prstGeom prst="rect">
            <a:avLst/>
          </a:prstGeom>
          <a:noFill/>
          <a:ln w="6350">
            <a:noFill/>
            <a:miter lim="800000"/>
          </a:ln>
          <a:effectLst/>
        </p:spPr>
        <p:txBody>
          <a:bodyPr wrap="square" lIns="0" tIns="0" rIns="0" bIns="0" anchor="ctr">
            <a:spAutoFit/>
          </a:bodyPr>
          <a:lstStyle/>
          <a:p>
            <a:r>
              <a:rPr lang="zh-CN" altLang="en-US" sz="2000" b="1" dirty="0" smtClean="0">
                <a:solidFill>
                  <a:schemeClr val="bg2">
                    <a:lumMod val="25000"/>
                  </a:schemeClr>
                </a:solidFill>
                <a:latin typeface="+mn-ea"/>
                <a:cs typeface="楷体_GB2312"/>
              </a:rPr>
              <a:t>考试方式：课堂闭卷、课堂开卷、读书报告、大开卷等形式；</a:t>
            </a:r>
            <a:endParaRPr lang="en-US" altLang="zh-CN" sz="2000" b="1" dirty="0" smtClean="0">
              <a:solidFill>
                <a:schemeClr val="bg2">
                  <a:lumMod val="25000"/>
                </a:schemeClr>
              </a:solidFill>
              <a:latin typeface="+mn-ea"/>
              <a:cs typeface="楷体_GB2312"/>
            </a:endParaRPr>
          </a:p>
          <a:p>
            <a:r>
              <a:rPr lang="zh-CN" altLang="en-US" sz="2000" b="1" dirty="0" smtClean="0">
                <a:solidFill>
                  <a:schemeClr val="bg2">
                    <a:lumMod val="25000"/>
                  </a:schemeClr>
                </a:solidFill>
                <a:latin typeface="+mn-ea"/>
                <a:cs typeface="楷体_GB2312"/>
              </a:rPr>
              <a:t>核心课一般为闭卷笔试。</a:t>
            </a:r>
            <a:endParaRPr lang="zh-CN" altLang="en-US" sz="2000" b="1" dirty="0">
              <a:solidFill>
                <a:schemeClr val="bg2">
                  <a:lumMod val="25000"/>
                </a:schemeClr>
              </a:solidFill>
              <a:latin typeface="+mn-ea"/>
              <a:cs typeface="楷体_GB2312"/>
            </a:endParaRPr>
          </a:p>
        </p:txBody>
      </p:sp>
      <p:sp>
        <p:nvSpPr>
          <p:cNvPr id="8" name="AutoShape 9"/>
          <p:cNvSpPr>
            <a:spLocks noChangeArrowheads="1"/>
          </p:cNvSpPr>
          <p:nvPr/>
        </p:nvSpPr>
        <p:spPr bwMode="auto">
          <a:xfrm>
            <a:off x="875236" y="3611675"/>
            <a:ext cx="10382500" cy="919162"/>
          </a:xfrm>
          <a:prstGeom prst="homePlate">
            <a:avLst>
              <a:gd name="adj" fmla="val 24698"/>
            </a:avLst>
          </a:prstGeom>
          <a:gradFill>
            <a:gsLst>
              <a:gs pos="0">
                <a:schemeClr val="accent4">
                  <a:lumMod val="20000"/>
                  <a:lumOff val="80000"/>
                </a:schemeClr>
              </a:gs>
              <a:gs pos="12000">
                <a:schemeClr val="accent4">
                  <a:lumMod val="40000"/>
                  <a:lumOff val="60000"/>
                </a:schemeClr>
              </a:gs>
              <a:gs pos="23000">
                <a:srgbClr val="FFE593"/>
              </a:gs>
              <a:gs pos="100000">
                <a:srgbClr val="E2AC00"/>
              </a:gs>
            </a:gsLst>
            <a:lin ang="5400000" scaled="1"/>
          </a:gradFill>
          <a:ln w="19050">
            <a:noFill/>
            <a:miter lim="800000"/>
          </a:ln>
        </p:spPr>
        <p:txBody>
          <a:bodyPr wrap="none" lIns="72000" tIns="0" rIns="0" bIns="0" anchor="ctr"/>
          <a:lstStyle/>
          <a:p>
            <a:pPr fontAlgn="auto">
              <a:spcBef>
                <a:spcPts val="0"/>
              </a:spcBef>
              <a:spcAft>
                <a:spcPts val="0"/>
              </a:spcAft>
              <a:defRPr/>
            </a:pPr>
            <a:endParaRPr lang="zh-CN" altLang="en-US">
              <a:latin typeface="+mn-lt"/>
              <a:ea typeface="+mn-ea"/>
            </a:endParaRPr>
          </a:p>
        </p:txBody>
      </p:sp>
      <p:sp>
        <p:nvSpPr>
          <p:cNvPr id="9" name="Text Box 10"/>
          <p:cNvSpPr txBox="1">
            <a:spLocks noChangeArrowheads="1"/>
          </p:cNvSpPr>
          <p:nvPr/>
        </p:nvSpPr>
        <p:spPr bwMode="auto">
          <a:xfrm>
            <a:off x="1506682" y="3777128"/>
            <a:ext cx="9342169" cy="615553"/>
          </a:xfrm>
          <a:prstGeom prst="rect">
            <a:avLst/>
          </a:prstGeom>
          <a:noFill/>
          <a:ln w="9525">
            <a:noFill/>
            <a:miter lim="800000"/>
          </a:ln>
        </p:spPr>
        <p:txBody>
          <a:bodyPr wrap="square" lIns="0" tIns="0" rIns="0" bIns="0" anchor="ctr">
            <a:spAutoFit/>
          </a:bodyPr>
          <a:lstStyle/>
          <a:p>
            <a:r>
              <a:rPr lang="zh-CN" altLang="en-US" sz="2000" b="1" dirty="0" smtClean="0">
                <a:solidFill>
                  <a:schemeClr val="bg2">
                    <a:lumMod val="25000"/>
                  </a:schemeClr>
                </a:solidFill>
                <a:latin typeface="+mn-ea"/>
                <a:cs typeface="楷体_GB2312"/>
              </a:rPr>
              <a:t>成绩记录方式：百分制、四级制（优秀、良好、及格和不及格）和二级制（通过、未通过）。</a:t>
            </a:r>
          </a:p>
        </p:txBody>
      </p:sp>
      <p:sp>
        <p:nvSpPr>
          <p:cNvPr id="10" name="AutoShape 11"/>
          <p:cNvSpPr>
            <a:spLocks noChangeArrowheads="1"/>
          </p:cNvSpPr>
          <p:nvPr/>
        </p:nvSpPr>
        <p:spPr bwMode="auto">
          <a:xfrm>
            <a:off x="821448" y="4861710"/>
            <a:ext cx="10382500" cy="919163"/>
          </a:xfrm>
          <a:prstGeom prst="homePlate">
            <a:avLst>
              <a:gd name="adj" fmla="val 24698"/>
            </a:avLst>
          </a:prstGeom>
          <a:gradFill>
            <a:gsLst>
              <a:gs pos="0">
                <a:schemeClr val="accent4">
                  <a:lumMod val="20000"/>
                  <a:lumOff val="80000"/>
                </a:schemeClr>
              </a:gs>
              <a:gs pos="12000">
                <a:schemeClr val="accent4">
                  <a:lumMod val="40000"/>
                  <a:lumOff val="60000"/>
                </a:schemeClr>
              </a:gs>
              <a:gs pos="23000">
                <a:srgbClr val="FFE593"/>
              </a:gs>
              <a:gs pos="100000">
                <a:srgbClr val="E2AC00"/>
              </a:gs>
            </a:gsLst>
            <a:lin ang="5400000" scaled="1"/>
          </a:gradFill>
          <a:ln w="19050">
            <a:noFill/>
            <a:miter lim="800000"/>
          </a:ln>
        </p:spPr>
        <p:txBody>
          <a:bodyPr wrap="none" lIns="72000" tIns="0" rIns="0" bIns="0" anchor="ctr"/>
          <a:lstStyle/>
          <a:p>
            <a:pPr fontAlgn="auto">
              <a:spcBef>
                <a:spcPts val="0"/>
              </a:spcBef>
              <a:spcAft>
                <a:spcPts val="0"/>
              </a:spcAft>
              <a:defRPr/>
            </a:pPr>
            <a:endParaRPr lang="zh-CN" altLang="en-US">
              <a:latin typeface="+mn-lt"/>
              <a:ea typeface="+mn-ea"/>
            </a:endParaRPr>
          </a:p>
        </p:txBody>
      </p:sp>
      <p:sp>
        <p:nvSpPr>
          <p:cNvPr id="11" name="Text Box 12"/>
          <p:cNvSpPr txBox="1">
            <a:spLocks noChangeArrowheads="1"/>
          </p:cNvSpPr>
          <p:nvPr/>
        </p:nvSpPr>
        <p:spPr bwMode="auto">
          <a:xfrm>
            <a:off x="1434198" y="5006533"/>
            <a:ext cx="9269378" cy="615553"/>
          </a:xfrm>
          <a:prstGeom prst="rect">
            <a:avLst/>
          </a:prstGeom>
          <a:noFill/>
          <a:ln w="9525">
            <a:noFill/>
            <a:miter lim="800000"/>
          </a:ln>
        </p:spPr>
        <p:txBody>
          <a:bodyPr wrap="square" lIns="0" tIns="0" rIns="0" bIns="0" anchor="ctr">
            <a:spAutoFit/>
          </a:bodyPr>
          <a:lstStyle/>
          <a:p>
            <a:r>
              <a:rPr lang="zh-CN" altLang="en-US" sz="2000" b="1" dirty="0" smtClean="0">
                <a:solidFill>
                  <a:schemeClr val="bg2">
                    <a:lumMod val="25000"/>
                  </a:schemeClr>
                </a:solidFill>
                <a:latin typeface="+mn-ea"/>
                <a:cs typeface="楷体_GB2312"/>
              </a:rPr>
              <a:t>校外选课的课程成绩，须持课程开设单位研究生教务部门开具的正式成绩单，交教务部登录成绩。</a:t>
            </a:r>
            <a:endParaRPr lang="zh-CN" altLang="en-US" sz="2000" b="1" dirty="0">
              <a:solidFill>
                <a:schemeClr val="bg2">
                  <a:lumMod val="25000"/>
                </a:schemeClr>
              </a:solidFill>
              <a:latin typeface="+mn-ea"/>
              <a:cs typeface="楷体_GB2312"/>
            </a:endParaRPr>
          </a:p>
        </p:txBody>
      </p:sp>
      <p:sp>
        <p:nvSpPr>
          <p:cNvPr id="12" name="Rectangle 13"/>
          <p:cNvSpPr>
            <a:spLocks noChangeArrowheads="1"/>
          </p:cNvSpPr>
          <p:nvPr/>
        </p:nvSpPr>
        <p:spPr bwMode="auto">
          <a:xfrm>
            <a:off x="875030" y="1583037"/>
            <a:ext cx="347638" cy="348747"/>
          </a:xfrm>
          <a:prstGeom prst="rect">
            <a:avLst/>
          </a:prstGeom>
          <a:solidFill>
            <a:schemeClr val="accent6">
              <a:lumMod val="75000"/>
            </a:schemeClr>
          </a:solidFill>
          <a:ln w="9525">
            <a:noFill/>
            <a:miter lim="800000"/>
          </a:ln>
        </p:spPr>
        <p:txBody>
          <a:bodyPr lIns="0" tIns="0" rIns="0" bIns="0" anchor="ctr" anchorCtr="1"/>
          <a:lstStyle/>
          <a:p>
            <a:pPr algn="ctr"/>
            <a:r>
              <a:rPr kumimoji="1" lang="en-US" altLang="zh-CN" sz="1600" b="1" dirty="0" smtClean="0">
                <a:solidFill>
                  <a:schemeClr val="bg1"/>
                </a:solidFill>
                <a:latin typeface="Calibri" panose="020F0502020204030204" pitchFamily="34" charset="0"/>
                <a:ea typeface="Arial Unicode MS" panose="020B0604020202020204" charset="-122"/>
                <a:cs typeface="Arial Unicode MS" panose="020B0604020202020204" charset="-122"/>
              </a:rPr>
              <a:t>1</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19" name="Rectangle 13"/>
          <p:cNvSpPr>
            <a:spLocks noChangeArrowheads="1"/>
          </p:cNvSpPr>
          <p:nvPr/>
        </p:nvSpPr>
        <p:spPr bwMode="auto">
          <a:xfrm>
            <a:off x="912458" y="2698048"/>
            <a:ext cx="347638" cy="348747"/>
          </a:xfrm>
          <a:prstGeom prst="rect">
            <a:avLst/>
          </a:prstGeom>
          <a:solidFill>
            <a:schemeClr val="accent6">
              <a:lumMod val="75000"/>
            </a:schemeClr>
          </a:solidFill>
          <a:ln w="9525">
            <a:noFill/>
            <a:miter lim="800000"/>
          </a:ln>
        </p:spPr>
        <p:txBody>
          <a:bodyPr lIns="0" tIns="0" rIns="0" bIns="0" anchor="ctr" anchorCtr="1"/>
          <a:lstStyle/>
          <a:p>
            <a:pPr algn="ctr"/>
            <a:r>
              <a:rPr kumimoji="1" lang="en-US" altLang="zh-CN" sz="1600" b="1" dirty="0" smtClean="0">
                <a:solidFill>
                  <a:schemeClr val="bg1"/>
                </a:solidFill>
                <a:latin typeface="Calibri" panose="020F0502020204030204" pitchFamily="34" charset="0"/>
                <a:ea typeface="Arial Unicode MS" panose="020B0604020202020204" charset="-122"/>
                <a:cs typeface="Arial Unicode MS" panose="020B0604020202020204" charset="-122"/>
              </a:rPr>
              <a:t>2</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20" name="Rectangle 13"/>
          <p:cNvSpPr>
            <a:spLocks noChangeArrowheads="1"/>
          </p:cNvSpPr>
          <p:nvPr/>
        </p:nvSpPr>
        <p:spPr bwMode="auto">
          <a:xfrm>
            <a:off x="912607" y="3910628"/>
            <a:ext cx="347638" cy="348747"/>
          </a:xfrm>
          <a:prstGeom prst="rect">
            <a:avLst/>
          </a:prstGeom>
          <a:solidFill>
            <a:schemeClr val="accent6">
              <a:lumMod val="75000"/>
            </a:schemeClr>
          </a:solidFill>
          <a:ln w="9525">
            <a:noFill/>
            <a:miter lim="800000"/>
          </a:ln>
        </p:spPr>
        <p:txBody>
          <a:bodyPr lIns="0" tIns="0" rIns="0" bIns="0" anchor="ctr" anchorCtr="1"/>
          <a:lstStyle/>
          <a:p>
            <a:pPr algn="ctr"/>
            <a:r>
              <a:rPr kumimoji="1" lang="en-US" altLang="zh-CN" sz="1600" b="1" dirty="0" smtClean="0">
                <a:solidFill>
                  <a:schemeClr val="bg1"/>
                </a:solidFill>
                <a:latin typeface="Calibri" panose="020F0502020204030204" pitchFamily="34" charset="0"/>
                <a:ea typeface="Arial Unicode MS" panose="020B0604020202020204" charset="-122"/>
                <a:cs typeface="Arial Unicode MS" panose="020B0604020202020204" charset="-122"/>
              </a:rPr>
              <a:t>3</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
        <p:nvSpPr>
          <p:cNvPr id="21" name="Rectangle 13"/>
          <p:cNvSpPr>
            <a:spLocks noChangeArrowheads="1"/>
          </p:cNvSpPr>
          <p:nvPr/>
        </p:nvSpPr>
        <p:spPr bwMode="auto">
          <a:xfrm>
            <a:off x="875179" y="5139599"/>
            <a:ext cx="347638" cy="348747"/>
          </a:xfrm>
          <a:prstGeom prst="rect">
            <a:avLst/>
          </a:prstGeom>
          <a:solidFill>
            <a:schemeClr val="accent6">
              <a:lumMod val="75000"/>
            </a:schemeClr>
          </a:solidFill>
          <a:ln w="9525">
            <a:noFill/>
            <a:miter lim="800000"/>
          </a:ln>
        </p:spPr>
        <p:txBody>
          <a:bodyPr lIns="0" tIns="0" rIns="0" bIns="0" anchor="ctr" anchorCtr="1"/>
          <a:lstStyle/>
          <a:p>
            <a:pPr algn="ctr"/>
            <a:r>
              <a:rPr kumimoji="1" lang="en-US" altLang="zh-CN" sz="1600" b="1" dirty="0" smtClean="0">
                <a:solidFill>
                  <a:schemeClr val="bg1"/>
                </a:solidFill>
                <a:latin typeface="Calibri" panose="020F0502020204030204" pitchFamily="34" charset="0"/>
                <a:ea typeface="Arial Unicode MS" panose="020B0604020202020204" charset="-122"/>
                <a:cs typeface="Arial Unicode MS" panose="020B0604020202020204" charset="-122"/>
              </a:rPr>
              <a:t>4</a:t>
            </a:r>
            <a:endParaRPr kumimoji="1" lang="zh-CN" altLang="en-US" sz="1600" b="1" dirty="0">
              <a:solidFill>
                <a:schemeClr val="bg1"/>
              </a:solidFill>
              <a:latin typeface="Calibri" panose="020F0502020204030204" pitchFamily="34" charset="0"/>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p:cNvSpPr/>
          <p:nvPr/>
        </p:nvSpPr>
        <p:spPr bwMode="auto">
          <a:xfrm>
            <a:off x="2161729" y="4472014"/>
            <a:ext cx="9148528" cy="88900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8FC36B"/>
          </a:solidFill>
          <a:ln w="6350">
            <a:solidFill>
              <a:schemeClr val="accent6">
                <a:lumMod val="50000"/>
              </a:schemeClr>
            </a:solidFill>
            <a:round/>
          </a:ln>
        </p:spPr>
        <p:txBody>
          <a:bodyPr/>
          <a:lstStyle/>
          <a:p>
            <a:endParaRPr lang="zh-CN" altLang="en-US">
              <a:latin typeface="Calibri" panose="020F0502020204030204" pitchFamily="34" charset="0"/>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六、课程考核</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缓考</a:t>
            </a:r>
            <a:endParaRPr lang="zh-CN" altLang="en-US" dirty="0"/>
          </a:p>
        </p:txBody>
      </p:sp>
      <p:grpSp>
        <p:nvGrpSpPr>
          <p:cNvPr id="18" name="组合 17"/>
          <p:cNvGrpSpPr/>
          <p:nvPr/>
        </p:nvGrpSpPr>
        <p:grpSpPr>
          <a:xfrm>
            <a:off x="871830" y="1674374"/>
            <a:ext cx="1391672" cy="360000"/>
            <a:chOff x="814680" y="2205026"/>
            <a:chExt cx="1391672" cy="360000"/>
          </a:xfrm>
        </p:grpSpPr>
        <p:sp>
          <p:nvSpPr>
            <p:cNvPr id="4" name="AutoShape 5"/>
            <p:cNvSpPr>
              <a:spLocks noChangeArrowheads="1"/>
            </p:cNvSpPr>
            <p:nvPr/>
          </p:nvSpPr>
          <p:spPr bwMode="auto">
            <a:xfrm>
              <a:off x="814680" y="2205026"/>
              <a:ext cx="1262062" cy="360000"/>
            </a:xfrm>
            <a:prstGeom prst="homePlate">
              <a:avLst>
                <a:gd name="adj" fmla="val 14987"/>
              </a:avLst>
            </a:prstGeom>
            <a:solidFill>
              <a:schemeClr val="accent6">
                <a:lumMod val="50000"/>
              </a:schemeClr>
            </a:solid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5" name="Text Box 6"/>
            <p:cNvSpPr txBox="1">
              <a:spLocks noChangeArrowheads="1"/>
            </p:cNvSpPr>
            <p:nvPr/>
          </p:nvSpPr>
          <p:spPr bwMode="auto">
            <a:xfrm>
              <a:off x="910208" y="2221632"/>
              <a:ext cx="1296144" cy="307777"/>
            </a:xfrm>
            <a:prstGeom prst="rect">
              <a:avLst/>
            </a:prstGeom>
            <a:no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a:solidFill>
                    <a:schemeClr val="bg1"/>
                  </a:solidFill>
                  <a:latin typeface="+mn-ea"/>
                </a:rPr>
                <a:t>缓</a:t>
              </a:r>
              <a:r>
                <a:rPr lang="zh-CN" altLang="en-US" sz="2000" b="1" dirty="0" smtClean="0">
                  <a:solidFill>
                    <a:schemeClr val="bg1"/>
                  </a:solidFill>
                  <a:latin typeface="+mn-ea"/>
                </a:rPr>
                <a:t>考手续</a:t>
              </a:r>
              <a:endParaRPr lang="zh-CN" altLang="en-US" sz="2000" b="1" dirty="0">
                <a:solidFill>
                  <a:schemeClr val="bg1"/>
                </a:solidFill>
                <a:latin typeface="+mn-ea"/>
              </a:endParaRPr>
            </a:p>
          </p:txBody>
        </p:sp>
      </p:grpSp>
      <p:sp>
        <p:nvSpPr>
          <p:cNvPr id="6" name="Freeform 7"/>
          <p:cNvSpPr/>
          <p:nvPr/>
        </p:nvSpPr>
        <p:spPr bwMode="auto">
          <a:xfrm>
            <a:off x="2107942" y="1401157"/>
            <a:ext cx="9149040" cy="865601"/>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1F8EC"/>
          </a:solidFill>
          <a:ln w="6350">
            <a:solidFill>
              <a:schemeClr val="accent6">
                <a:lumMod val="60000"/>
                <a:lumOff val="40000"/>
              </a:schemeClr>
            </a:solidFill>
            <a:round/>
          </a:ln>
        </p:spPr>
        <p:txBody>
          <a:bodyPr/>
          <a:lstStyle/>
          <a:p>
            <a:endParaRPr lang="zh-CN" altLang="en-US">
              <a:latin typeface="Calibri" panose="020F0502020204030204" pitchFamily="34" charset="0"/>
            </a:endParaRPr>
          </a:p>
        </p:txBody>
      </p:sp>
      <p:sp>
        <p:nvSpPr>
          <p:cNvPr id="7" name="Rectangle 8"/>
          <p:cNvSpPr>
            <a:spLocks noChangeArrowheads="1"/>
          </p:cNvSpPr>
          <p:nvPr/>
        </p:nvSpPr>
        <p:spPr bwMode="auto">
          <a:xfrm>
            <a:off x="2476500" y="1559770"/>
            <a:ext cx="8724900" cy="615553"/>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a:latin typeface="+mn-ea"/>
                <a:cs typeface="楷体_GB2312"/>
              </a:rPr>
              <a:t>考前提出申请，填报《中国科学院大学缓考申请表》，经教务部批准，缓考成绩按正常考核成绩</a:t>
            </a:r>
            <a:r>
              <a:rPr lang="zh-CN" altLang="en-US" sz="2000" b="1" dirty="0" smtClean="0">
                <a:latin typeface="+mn-ea"/>
                <a:cs typeface="楷体_GB2312"/>
              </a:rPr>
              <a:t>登录。</a:t>
            </a:r>
            <a:endParaRPr lang="zh-CN" altLang="de-DE" sz="2000" b="1" dirty="0">
              <a:latin typeface="+mn-ea"/>
              <a:cs typeface="楷体_GB2312"/>
            </a:endParaRPr>
          </a:p>
        </p:txBody>
      </p:sp>
      <p:grpSp>
        <p:nvGrpSpPr>
          <p:cNvPr id="19" name="组合 18"/>
          <p:cNvGrpSpPr/>
          <p:nvPr/>
        </p:nvGrpSpPr>
        <p:grpSpPr>
          <a:xfrm>
            <a:off x="828741" y="3248554"/>
            <a:ext cx="1262062" cy="360000"/>
            <a:chOff x="909960" y="3676650"/>
            <a:chExt cx="1262062" cy="360000"/>
          </a:xfrm>
        </p:grpSpPr>
        <p:sp>
          <p:nvSpPr>
            <p:cNvPr id="8" name="AutoShape 9"/>
            <p:cNvSpPr>
              <a:spLocks noChangeArrowheads="1"/>
            </p:cNvSpPr>
            <p:nvPr/>
          </p:nvSpPr>
          <p:spPr bwMode="auto">
            <a:xfrm>
              <a:off x="909960" y="3676650"/>
              <a:ext cx="1262062" cy="360000"/>
            </a:xfrm>
            <a:prstGeom prst="homePlate">
              <a:avLst>
                <a:gd name="adj" fmla="val 14987"/>
              </a:avLst>
            </a:prstGeom>
            <a:solidFill>
              <a:schemeClr val="accent6">
                <a:lumMod val="50000"/>
              </a:schemeClr>
            </a:solid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9" name="Text Box 10"/>
            <p:cNvSpPr txBox="1">
              <a:spLocks noChangeArrowheads="1"/>
            </p:cNvSpPr>
            <p:nvPr/>
          </p:nvSpPr>
          <p:spPr bwMode="auto">
            <a:xfrm>
              <a:off x="991741" y="3696717"/>
              <a:ext cx="1084684" cy="307777"/>
            </a:xfrm>
            <a:prstGeom prst="rect">
              <a:avLst/>
            </a:prstGeom>
            <a:no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smtClean="0">
                  <a:solidFill>
                    <a:schemeClr val="bg1"/>
                  </a:solidFill>
                  <a:latin typeface="+mn-ea"/>
                </a:rPr>
                <a:t>缓考提醒</a:t>
              </a:r>
              <a:endParaRPr lang="zh-CN" altLang="en-US" sz="2000" b="1" dirty="0">
                <a:solidFill>
                  <a:schemeClr val="bg1"/>
                </a:solidFill>
                <a:latin typeface="+mn-ea"/>
              </a:endParaRPr>
            </a:p>
          </p:txBody>
        </p:sp>
      </p:grpSp>
      <p:sp>
        <p:nvSpPr>
          <p:cNvPr id="10" name="Freeform 11"/>
          <p:cNvSpPr/>
          <p:nvPr/>
        </p:nvSpPr>
        <p:spPr bwMode="auto">
          <a:xfrm>
            <a:off x="2109533" y="2990252"/>
            <a:ext cx="9147447" cy="898118"/>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6">
              <a:lumMod val="40000"/>
              <a:lumOff val="60000"/>
            </a:schemeClr>
          </a:solidFill>
          <a:ln w="6350">
            <a:solidFill>
              <a:schemeClr val="accent6">
                <a:lumMod val="75000"/>
              </a:schemeClr>
            </a:solidFill>
            <a:round/>
          </a:ln>
        </p:spPr>
        <p:txBody>
          <a:bodyPr/>
          <a:lstStyle/>
          <a:p>
            <a:endParaRPr lang="zh-CN" altLang="en-US">
              <a:latin typeface="Calibri" panose="020F0502020204030204" pitchFamily="34" charset="0"/>
            </a:endParaRPr>
          </a:p>
        </p:txBody>
      </p:sp>
      <p:sp>
        <p:nvSpPr>
          <p:cNvPr id="11" name="Rectangle 12"/>
          <p:cNvSpPr>
            <a:spLocks noChangeArrowheads="1"/>
          </p:cNvSpPr>
          <p:nvPr/>
        </p:nvSpPr>
        <p:spPr bwMode="auto">
          <a:xfrm>
            <a:off x="2401197" y="3121439"/>
            <a:ext cx="8724900" cy="615315"/>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smtClean="0">
                <a:latin typeface="+mn-ea"/>
                <a:cs typeface="楷体_GB2312"/>
              </a:rPr>
              <a:t>缓考批复一年（</a:t>
            </a:r>
            <a:r>
              <a:rPr lang="en-US" altLang="zh-CN" sz="2000" b="1" dirty="0" smtClean="0">
                <a:latin typeface="+mn-ea"/>
                <a:cs typeface="楷体_GB2312"/>
              </a:rPr>
              <a:t>12</a:t>
            </a:r>
            <a:r>
              <a:rPr lang="zh-CN" altLang="en-US" sz="2000" b="1" dirty="0" smtClean="0">
                <a:latin typeface="+mn-ea"/>
                <a:cs typeface="楷体_GB2312"/>
              </a:rPr>
              <a:t>个月）和一年半（</a:t>
            </a:r>
            <a:r>
              <a:rPr lang="en-US" altLang="zh-CN" sz="2000" b="1" dirty="0" smtClean="0">
                <a:latin typeface="+mn-ea"/>
                <a:cs typeface="楷体_GB2312"/>
              </a:rPr>
              <a:t>18</a:t>
            </a:r>
            <a:r>
              <a:rPr lang="zh-CN" altLang="en-US" sz="2000" b="1" dirty="0" smtClean="0">
                <a:latin typeface="+mn-ea"/>
                <a:cs typeface="楷体_GB2312"/>
              </a:rPr>
              <a:t>个月）时，系统自动提醒还未取得缓考成绩的学生以及课程所在院系。</a:t>
            </a:r>
            <a:endParaRPr lang="en-US" altLang="zh-CN" sz="2000" b="1" dirty="0" smtClean="0">
              <a:latin typeface="+mn-ea"/>
              <a:cs typeface="楷体_GB2312"/>
            </a:endParaRPr>
          </a:p>
        </p:txBody>
      </p:sp>
      <p:grpSp>
        <p:nvGrpSpPr>
          <p:cNvPr id="20" name="组合 19"/>
          <p:cNvGrpSpPr/>
          <p:nvPr/>
        </p:nvGrpSpPr>
        <p:grpSpPr>
          <a:xfrm>
            <a:off x="849745" y="4704243"/>
            <a:ext cx="1262062" cy="360000"/>
            <a:chOff x="871830" y="5376874"/>
            <a:chExt cx="1262062" cy="360000"/>
          </a:xfrm>
        </p:grpSpPr>
        <p:sp>
          <p:nvSpPr>
            <p:cNvPr id="12" name="AutoShape 13"/>
            <p:cNvSpPr>
              <a:spLocks noChangeArrowheads="1"/>
            </p:cNvSpPr>
            <p:nvPr/>
          </p:nvSpPr>
          <p:spPr bwMode="auto">
            <a:xfrm>
              <a:off x="871830" y="5376874"/>
              <a:ext cx="1262062" cy="360000"/>
            </a:xfrm>
            <a:prstGeom prst="homePlate">
              <a:avLst>
                <a:gd name="adj" fmla="val 14987"/>
              </a:avLst>
            </a:prstGeom>
            <a:solidFill>
              <a:schemeClr val="accent6">
                <a:lumMod val="50000"/>
              </a:schemeClr>
            </a:solidFill>
            <a:ln w="6350">
              <a:noFill/>
              <a:miter lim="800000"/>
            </a:ln>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13" name="Text Box 14"/>
            <p:cNvSpPr txBox="1">
              <a:spLocks noChangeArrowheads="1"/>
            </p:cNvSpPr>
            <p:nvPr/>
          </p:nvSpPr>
          <p:spPr bwMode="auto">
            <a:xfrm>
              <a:off x="943268" y="5403960"/>
              <a:ext cx="1119068" cy="307777"/>
            </a:xfrm>
            <a:prstGeom prst="rect">
              <a:avLst/>
            </a:prstGeom>
            <a:noFill/>
            <a:ln w="6350">
              <a:noFill/>
              <a:miter lim="800000"/>
            </a:ln>
            <a:effectLst/>
          </p:spPr>
          <p:txBody>
            <a:bodyPr wrap="square" lIns="0" tIns="0" rIns="0" bIns="0" anchor="ctr">
              <a:spAutoFit/>
            </a:bodyPr>
            <a:lstStyle/>
            <a:p>
              <a:pPr fontAlgn="auto">
                <a:spcBef>
                  <a:spcPts val="0"/>
                </a:spcBef>
                <a:spcAft>
                  <a:spcPts val="0"/>
                </a:spcAft>
                <a:defRPr/>
              </a:pPr>
              <a:r>
                <a:rPr lang="zh-CN" altLang="en-US" sz="2000" b="1" dirty="0" smtClean="0">
                  <a:solidFill>
                    <a:schemeClr val="bg1"/>
                  </a:solidFill>
                  <a:latin typeface="+mn-ea"/>
                </a:rPr>
                <a:t>缓考限制</a:t>
              </a:r>
              <a:endParaRPr lang="zh-CN" altLang="en-US" sz="2000" b="1" dirty="0">
                <a:solidFill>
                  <a:schemeClr val="bg1"/>
                </a:solidFill>
                <a:latin typeface="+mn-ea"/>
              </a:endParaRPr>
            </a:p>
          </p:txBody>
        </p:sp>
      </p:grpSp>
      <p:sp>
        <p:nvSpPr>
          <p:cNvPr id="14" name="Rectangle 16"/>
          <p:cNvSpPr>
            <a:spLocks noChangeArrowheads="1"/>
          </p:cNvSpPr>
          <p:nvPr/>
        </p:nvSpPr>
        <p:spPr bwMode="auto">
          <a:xfrm>
            <a:off x="2475988" y="4603300"/>
            <a:ext cx="8724900" cy="615553"/>
          </a:xfrm>
          <a:prstGeom prst="rect">
            <a:avLst/>
          </a:prstGeom>
          <a:noFill/>
          <a:ln w="9525">
            <a:noFill/>
            <a:miter lim="800000"/>
          </a:ln>
        </p:spPr>
        <p:txBody>
          <a:bodyPr wrap="square" lIns="0" tIns="0" rIns="0" bIns="0" anchor="ctr">
            <a:spAutoFit/>
          </a:bodyPr>
          <a:lstStyle/>
          <a:p>
            <a:pPr marL="1270" lvl="1" algn="just" defTabSz="330200">
              <a:spcBef>
                <a:spcPct val="20000"/>
              </a:spcBef>
              <a:tabLst>
                <a:tab pos="8521700" algn="r"/>
              </a:tabLst>
            </a:pPr>
            <a:r>
              <a:rPr lang="zh-CN" altLang="en-US" sz="2000" b="1" dirty="0" smtClean="0">
                <a:latin typeface="+mn-ea"/>
                <a:cs typeface="楷体_GB2312"/>
              </a:rPr>
              <a:t>缓考批复之日起两年内未取得缓考成绩，从两年起课程课程自动计</a:t>
            </a:r>
            <a:r>
              <a:rPr lang="en-US" altLang="zh-CN" sz="2000" b="1" dirty="0" smtClean="0">
                <a:latin typeface="+mn-ea"/>
                <a:cs typeface="楷体_GB2312"/>
              </a:rPr>
              <a:t>“0”、“</a:t>
            </a:r>
            <a:r>
              <a:rPr lang="zh-CN" altLang="en-US" sz="2000" b="1" dirty="0" smtClean="0">
                <a:latin typeface="+mn-ea"/>
                <a:cs typeface="楷体_GB2312"/>
              </a:rPr>
              <a:t>不及格</a:t>
            </a:r>
            <a:r>
              <a:rPr lang="en-US" altLang="zh-CN" sz="2000" b="1" dirty="0" smtClean="0">
                <a:latin typeface="+mn-ea"/>
                <a:cs typeface="楷体_GB2312"/>
              </a:rPr>
              <a:t>”</a:t>
            </a:r>
            <a:r>
              <a:rPr lang="zh-CN" altLang="en-US" sz="2000" b="1" dirty="0" smtClean="0">
                <a:latin typeface="+mn-ea"/>
                <a:cs typeface="楷体_GB2312"/>
              </a:rPr>
              <a:t>或</a:t>
            </a:r>
            <a:r>
              <a:rPr lang="en-US" altLang="zh-CN" sz="2000" b="1" dirty="0" smtClean="0">
                <a:latin typeface="+mn-ea"/>
                <a:cs typeface="楷体_GB2312"/>
              </a:rPr>
              <a:t>“</a:t>
            </a:r>
            <a:r>
              <a:rPr lang="zh-CN" altLang="en-US" sz="2000" b="1" dirty="0" smtClean="0">
                <a:latin typeface="+mn-ea"/>
                <a:cs typeface="楷体_GB2312"/>
              </a:rPr>
              <a:t>未通过</a:t>
            </a:r>
            <a:r>
              <a:rPr lang="en-US" altLang="zh-CN" sz="2000" b="1" dirty="0" smtClean="0">
                <a:latin typeface="+mn-ea"/>
                <a:cs typeface="楷体_GB2312"/>
              </a:rPr>
              <a:t>”</a:t>
            </a:r>
            <a:r>
              <a:rPr lang="zh-CN" altLang="en-US" sz="2000" b="1" dirty="0" smtClean="0">
                <a:latin typeface="+mn-ea"/>
                <a:cs typeface="楷体_GB2312"/>
              </a:rPr>
              <a:t>。</a:t>
            </a:r>
            <a:endParaRPr lang="de-DE" altLang="zh-CN" sz="2000" b="1" dirty="0">
              <a:latin typeface="+mn-ea"/>
              <a:cs typeface="楷体_GB231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5"/>
          <p:cNvSpPr/>
          <p:nvPr/>
        </p:nvSpPr>
        <p:spPr bwMode="auto">
          <a:xfrm>
            <a:off x="2206351" y="3431869"/>
            <a:ext cx="9019111" cy="101042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1">
              <a:lumMod val="40000"/>
              <a:lumOff val="60000"/>
            </a:schemeClr>
          </a:solidFill>
          <a:ln w="6350">
            <a:solidFill>
              <a:schemeClr val="accent5">
                <a:lumMod val="50000"/>
              </a:schemeClr>
            </a:solidFill>
            <a:round/>
          </a:ln>
        </p:spPr>
        <p:txBody>
          <a:bodyPr/>
          <a:lstStyle/>
          <a:p>
            <a:endParaRPr lang="zh-CN" altLang="en-US">
              <a:latin typeface="Calibri" panose="020F0502020204030204" pitchFamily="34" charset="0"/>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六、课程考核</a:t>
            </a:r>
            <a:r>
              <a:rPr lang="en-US" altLang="zh-CN" b="1" dirty="0">
                <a:effectLst>
                  <a:outerShdw blurRad="38100" dist="38100" dir="2700000" algn="tl">
                    <a:srgbClr val="000000">
                      <a:alpha val="43137"/>
                    </a:srgbClr>
                  </a:outerShdw>
                </a:effectLst>
              </a:rPr>
              <a:t>-</a:t>
            </a:r>
            <a:r>
              <a:rPr lang="zh-CN" altLang="en-US" b="1" dirty="0">
                <a:effectLst>
                  <a:outerShdw blurRad="38100" dist="38100" dir="2700000" algn="tl">
                    <a:srgbClr val="000000">
                      <a:alpha val="43137"/>
                    </a:srgbClr>
                  </a:outerShdw>
                </a:effectLst>
              </a:rPr>
              <a:t>补考和重修</a:t>
            </a:r>
            <a:endParaRPr lang="zh-CN" altLang="en-US" dirty="0"/>
          </a:p>
        </p:txBody>
      </p:sp>
      <p:grpSp>
        <p:nvGrpSpPr>
          <p:cNvPr id="15" name="组合 14"/>
          <p:cNvGrpSpPr/>
          <p:nvPr/>
        </p:nvGrpSpPr>
        <p:grpSpPr>
          <a:xfrm>
            <a:off x="836007" y="2176498"/>
            <a:ext cx="1262062" cy="369332"/>
            <a:chOff x="808519" y="2405101"/>
            <a:chExt cx="1262062" cy="369332"/>
          </a:xfrm>
        </p:grpSpPr>
        <p:sp>
          <p:nvSpPr>
            <p:cNvPr id="4" name="AutoShape 9"/>
            <p:cNvSpPr>
              <a:spLocks noChangeArrowheads="1"/>
            </p:cNvSpPr>
            <p:nvPr/>
          </p:nvSpPr>
          <p:spPr bwMode="auto">
            <a:xfrm>
              <a:off x="808519" y="2411258"/>
              <a:ext cx="1262062" cy="360000"/>
            </a:xfrm>
            <a:prstGeom prst="homePlate">
              <a:avLst>
                <a:gd name="adj" fmla="val 14987"/>
              </a:avLst>
            </a:prstGeom>
            <a:solidFill>
              <a:schemeClr val="accent1">
                <a:lumMod val="50000"/>
              </a:schemeClr>
            </a:solidFill>
            <a:ln w="6350">
              <a:noFill/>
              <a:miter lim="800000"/>
            </a:ln>
            <a:effectLst>
              <a:outerShdw dist="35921" dir="2700000" algn="ctr" rotWithShape="0">
                <a:schemeClr val="bg2"/>
              </a:outerShdw>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5" name="Text Box 10"/>
            <p:cNvSpPr txBox="1">
              <a:spLocks noChangeArrowheads="1"/>
            </p:cNvSpPr>
            <p:nvPr/>
          </p:nvSpPr>
          <p:spPr bwMode="auto">
            <a:xfrm>
              <a:off x="910208" y="2405101"/>
              <a:ext cx="982662" cy="369332"/>
            </a:xfrm>
            <a:prstGeom prst="rect">
              <a:avLst/>
            </a:prstGeom>
            <a:noFill/>
            <a:ln w="6350">
              <a:noFill/>
              <a:miter lim="800000"/>
            </a:ln>
            <a:effectLst/>
          </p:spPr>
          <p:txBody>
            <a:bodyPr lIns="0" tIns="0" rIns="0" bIns="0" anchor="ctr">
              <a:spAutoFit/>
            </a:bodyPr>
            <a:lstStyle/>
            <a:p>
              <a:pPr algn="ctr" fontAlgn="auto">
                <a:spcBef>
                  <a:spcPts val="0"/>
                </a:spcBef>
                <a:spcAft>
                  <a:spcPts val="0"/>
                </a:spcAft>
                <a:defRPr/>
              </a:pPr>
              <a:r>
                <a:rPr lang="zh-CN" altLang="en-US" sz="2400" b="1" dirty="0">
                  <a:solidFill>
                    <a:schemeClr val="bg1"/>
                  </a:solidFill>
                  <a:latin typeface="+mn-ea"/>
                </a:rPr>
                <a:t>补考</a:t>
              </a:r>
            </a:p>
          </p:txBody>
        </p:sp>
      </p:grpSp>
      <p:sp>
        <p:nvSpPr>
          <p:cNvPr id="6" name="Freeform 11"/>
          <p:cNvSpPr/>
          <p:nvPr/>
        </p:nvSpPr>
        <p:spPr bwMode="auto">
          <a:xfrm>
            <a:off x="2206351" y="1552071"/>
            <a:ext cx="9019111" cy="160020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1">
              <a:lumMod val="20000"/>
              <a:lumOff val="80000"/>
            </a:schemeClr>
          </a:solidFill>
          <a:ln w="6350">
            <a:solidFill>
              <a:schemeClr val="accent5">
                <a:lumMod val="75000"/>
              </a:schemeClr>
            </a:solidFill>
            <a:round/>
          </a:ln>
        </p:spPr>
        <p:txBody>
          <a:bodyPr/>
          <a:lstStyle/>
          <a:p>
            <a:endParaRPr lang="zh-CN" altLang="en-US">
              <a:latin typeface="Calibri" panose="020F0502020204030204" pitchFamily="34" charset="0"/>
            </a:endParaRPr>
          </a:p>
        </p:txBody>
      </p:sp>
      <p:sp>
        <p:nvSpPr>
          <p:cNvPr id="7" name="Rectangle 12"/>
          <p:cNvSpPr>
            <a:spLocks noChangeArrowheads="1"/>
          </p:cNvSpPr>
          <p:nvPr/>
        </p:nvSpPr>
        <p:spPr bwMode="auto">
          <a:xfrm>
            <a:off x="2615062" y="1708274"/>
            <a:ext cx="8502118" cy="1292662"/>
          </a:xfrm>
          <a:prstGeom prst="rect">
            <a:avLst/>
          </a:prstGeom>
          <a:noFill/>
          <a:ln w="9525">
            <a:noFill/>
            <a:miter lim="800000"/>
          </a:ln>
        </p:spPr>
        <p:txBody>
          <a:bodyPr wrap="square" lIns="0" tIns="0" rIns="0" bIns="0" anchor="ctr">
            <a:spAutoFit/>
          </a:bodyPr>
          <a:lstStyle/>
          <a:p>
            <a:pPr marL="190500" lvl="1" indent="-189230" algn="just" defTabSz="330200">
              <a:spcBef>
                <a:spcPct val="20000"/>
              </a:spcBef>
              <a:buFont typeface="Arial" panose="020B0604020202020204" pitchFamily="34" charset="0"/>
              <a:buChar char="•"/>
              <a:tabLst>
                <a:tab pos="8521700" algn="r"/>
              </a:tabLst>
            </a:pPr>
            <a:r>
              <a:rPr lang="zh-CN" altLang="en-US" sz="2000" b="1" dirty="0">
                <a:latin typeface="+mn-ea"/>
                <a:cs typeface="楷体_GB2312"/>
              </a:rPr>
              <a:t>课程考核不及格或不通过者，可以补考一次。补考一般在下一学期开学四周内完成，考核方式不变，补考通过后，按</a:t>
            </a:r>
            <a:r>
              <a:rPr lang="zh-CN" altLang="en-US" sz="2000" b="1" dirty="0" smtClean="0">
                <a:latin typeface="+mn-ea"/>
                <a:cs typeface="楷体_GB2312"/>
              </a:rPr>
              <a:t>“60”、</a:t>
            </a:r>
            <a:r>
              <a:rPr lang="zh-CN" altLang="en-US" sz="2000" b="1" dirty="0">
                <a:latin typeface="+mn-ea"/>
                <a:cs typeface="楷体_GB2312"/>
              </a:rPr>
              <a:t>“及格”或“通过”登录成绩</a:t>
            </a:r>
            <a:r>
              <a:rPr lang="zh-CN" altLang="en-US" sz="2000" b="1" dirty="0" smtClean="0">
                <a:latin typeface="+mn-ea"/>
                <a:cs typeface="楷体_GB2312"/>
              </a:rPr>
              <a:t>。</a:t>
            </a:r>
            <a:endParaRPr lang="en-US" altLang="zh-CN" sz="2000" b="1" dirty="0" smtClean="0">
              <a:latin typeface="+mn-ea"/>
              <a:cs typeface="楷体_GB2312"/>
            </a:endParaRPr>
          </a:p>
          <a:p>
            <a:pPr marL="190500" lvl="1" indent="-189230" algn="just" defTabSz="330200">
              <a:spcBef>
                <a:spcPct val="20000"/>
              </a:spcBef>
              <a:buFont typeface="Arial" panose="020B0604020202020204" pitchFamily="34" charset="0"/>
              <a:buChar char="•"/>
              <a:tabLst>
                <a:tab pos="8521700" algn="r"/>
              </a:tabLst>
            </a:pPr>
            <a:r>
              <a:rPr lang="zh-CN" altLang="en-US" sz="2000" b="1" dirty="0">
                <a:solidFill>
                  <a:srgbClr val="FF0000"/>
                </a:solidFill>
                <a:latin typeface="+mn-ea"/>
                <a:cs typeface="楷体_GB2312"/>
              </a:rPr>
              <a:t>三</a:t>
            </a:r>
            <a:r>
              <a:rPr lang="zh-CN" altLang="en-US" sz="2000" b="1" dirty="0" smtClean="0">
                <a:solidFill>
                  <a:srgbClr val="FF0000"/>
                </a:solidFill>
                <a:latin typeface="+mn-ea"/>
                <a:cs typeface="楷体_GB2312"/>
              </a:rPr>
              <a:t>门政治课及部分课程无补考，不及格或未通过只能重修。</a:t>
            </a:r>
            <a:endParaRPr lang="zh-CN" altLang="de-DE" sz="2000" b="1" dirty="0">
              <a:solidFill>
                <a:srgbClr val="FF0000"/>
              </a:solidFill>
              <a:latin typeface="+mn-ea"/>
              <a:cs typeface="楷体_GB2312"/>
            </a:endParaRPr>
          </a:p>
        </p:txBody>
      </p:sp>
      <p:grpSp>
        <p:nvGrpSpPr>
          <p:cNvPr id="16" name="组合 15"/>
          <p:cNvGrpSpPr/>
          <p:nvPr/>
        </p:nvGrpSpPr>
        <p:grpSpPr>
          <a:xfrm>
            <a:off x="836007" y="3745828"/>
            <a:ext cx="1262062" cy="376361"/>
            <a:chOff x="838200" y="4709871"/>
            <a:chExt cx="1262062" cy="376361"/>
          </a:xfrm>
        </p:grpSpPr>
        <p:sp>
          <p:nvSpPr>
            <p:cNvPr id="8" name="AutoShape 13"/>
            <p:cNvSpPr>
              <a:spLocks noChangeArrowheads="1"/>
            </p:cNvSpPr>
            <p:nvPr/>
          </p:nvSpPr>
          <p:spPr bwMode="auto">
            <a:xfrm>
              <a:off x="838200" y="4726232"/>
              <a:ext cx="1262062" cy="360000"/>
            </a:xfrm>
            <a:prstGeom prst="homePlate">
              <a:avLst>
                <a:gd name="adj" fmla="val 14987"/>
              </a:avLst>
            </a:prstGeom>
            <a:solidFill>
              <a:schemeClr val="accent1">
                <a:lumMod val="50000"/>
              </a:schemeClr>
            </a:solidFill>
            <a:ln w="6350">
              <a:noFill/>
              <a:miter lim="800000"/>
            </a:ln>
            <a:effectLst/>
          </p:spPr>
          <p:txBody>
            <a:bodyPr lIns="0" tIns="0" rIns="0" bIns="0" anchor="ctr">
              <a:spAutoFit/>
            </a:bodyPr>
            <a:lstStyle/>
            <a:p>
              <a:pPr fontAlgn="auto">
                <a:spcBef>
                  <a:spcPts val="0"/>
                </a:spcBef>
                <a:spcAft>
                  <a:spcPts val="0"/>
                </a:spcAft>
                <a:defRPr/>
              </a:pPr>
              <a:endParaRPr lang="zh-CN" altLang="en-US">
                <a:latin typeface="+mn-lt"/>
              </a:endParaRPr>
            </a:p>
          </p:txBody>
        </p:sp>
        <p:sp>
          <p:nvSpPr>
            <p:cNvPr id="9" name="Text Box 14"/>
            <p:cNvSpPr txBox="1">
              <a:spLocks noChangeArrowheads="1"/>
            </p:cNvSpPr>
            <p:nvPr/>
          </p:nvSpPr>
          <p:spPr bwMode="auto">
            <a:xfrm>
              <a:off x="948708" y="4709871"/>
              <a:ext cx="982662" cy="369332"/>
            </a:xfrm>
            <a:prstGeom prst="rect">
              <a:avLst/>
            </a:prstGeom>
            <a:noFill/>
            <a:ln w="6350">
              <a:noFill/>
              <a:miter lim="800000"/>
            </a:ln>
            <a:effectLst/>
          </p:spPr>
          <p:txBody>
            <a:bodyPr lIns="0" tIns="0" rIns="0" bIns="0" anchor="ctr">
              <a:spAutoFit/>
            </a:bodyPr>
            <a:lstStyle/>
            <a:p>
              <a:pPr algn="ctr" fontAlgn="auto">
                <a:spcBef>
                  <a:spcPts val="0"/>
                </a:spcBef>
                <a:spcAft>
                  <a:spcPts val="0"/>
                </a:spcAft>
                <a:defRPr/>
              </a:pPr>
              <a:r>
                <a:rPr lang="zh-CN" altLang="en-US" sz="2400" b="1" dirty="0">
                  <a:solidFill>
                    <a:schemeClr val="bg1"/>
                  </a:solidFill>
                  <a:latin typeface="+mn-ea"/>
                </a:rPr>
                <a:t>重修</a:t>
              </a:r>
            </a:p>
          </p:txBody>
        </p:sp>
      </p:grpSp>
      <p:sp>
        <p:nvSpPr>
          <p:cNvPr id="11" name="Rectangle 16"/>
          <p:cNvSpPr>
            <a:spLocks noChangeArrowheads="1"/>
          </p:cNvSpPr>
          <p:nvPr/>
        </p:nvSpPr>
        <p:spPr bwMode="auto">
          <a:xfrm>
            <a:off x="2615062" y="3626233"/>
            <a:ext cx="8503411" cy="615553"/>
          </a:xfrm>
          <a:prstGeom prst="rect">
            <a:avLst/>
          </a:prstGeom>
          <a:noFill/>
          <a:ln w="9525">
            <a:noFill/>
            <a:miter lim="800000"/>
          </a:ln>
        </p:spPr>
        <p:txBody>
          <a:bodyPr wrap="square" lIns="0" tIns="0" rIns="0" bIns="0" anchor="ctr">
            <a:spAutoFit/>
          </a:bodyPr>
          <a:lstStyle/>
          <a:p>
            <a:pPr marL="1270" lvl="1" defTabSz="330200">
              <a:spcBef>
                <a:spcPct val="20000"/>
              </a:spcBef>
              <a:tabLst>
                <a:tab pos="8521700" algn="r"/>
              </a:tabLst>
            </a:pPr>
            <a:r>
              <a:rPr lang="zh-CN" altLang="en-US" sz="2000" b="1" dirty="0">
                <a:latin typeface="+mn-ea"/>
                <a:cs typeface="楷体_GB2312"/>
              </a:rPr>
              <a:t>考核不及格或不通过者,也可选择重修。重修须向教务部填报《中国科学院大学课程重修申请表》，成绩按正常考核成绩登录，但要缴纳听课费</a:t>
            </a:r>
            <a:r>
              <a:rPr lang="zh-CN" altLang="en-US" sz="2000" b="1" dirty="0" smtClean="0">
                <a:latin typeface="+mn-ea"/>
                <a:cs typeface="楷体_GB2312"/>
              </a:rPr>
              <a:t>。</a:t>
            </a:r>
            <a:endParaRPr lang="de-DE" altLang="zh-CN" sz="2000" b="1" dirty="0">
              <a:latin typeface="+mn-ea"/>
              <a:cs typeface="楷体_GB2312"/>
            </a:endParaRPr>
          </a:p>
        </p:txBody>
      </p:sp>
      <p:sp>
        <p:nvSpPr>
          <p:cNvPr id="12" name="Rectangle 16"/>
          <p:cNvSpPr>
            <a:spLocks noChangeArrowheads="1"/>
          </p:cNvSpPr>
          <p:nvPr/>
        </p:nvSpPr>
        <p:spPr bwMode="auto">
          <a:xfrm>
            <a:off x="2146182" y="4856639"/>
            <a:ext cx="8342523" cy="400110"/>
          </a:xfrm>
          <a:prstGeom prst="rect">
            <a:avLst/>
          </a:prstGeom>
          <a:noFill/>
          <a:ln w="9525">
            <a:noFill/>
            <a:miter lim="800000"/>
          </a:ln>
        </p:spPr>
        <p:txBody>
          <a:bodyPr wrap="square">
            <a:spAutoFit/>
          </a:bodyPr>
          <a:lstStyle/>
          <a:p>
            <a:pPr>
              <a:buClr>
                <a:srgbClr val="FF0000"/>
              </a:buClr>
              <a:buFont typeface="Arial" panose="020B0604020202020204" pitchFamily="34" charset="0"/>
              <a:buChar char="•"/>
            </a:pPr>
            <a:r>
              <a:rPr lang="zh-CN" altLang="en-US" sz="2000" b="1" dirty="0" smtClean="0">
                <a:solidFill>
                  <a:srgbClr val="FF0000"/>
                </a:solidFill>
                <a:latin typeface="Calibri" panose="020F0502020204030204" pitchFamily="34" charset="0"/>
              </a:rPr>
              <a:t>课程不及格会显示在成绩单中，补考和重修课程在成绩单中有标识。</a:t>
            </a:r>
            <a:endParaRPr lang="zh-CN" altLang="en-US" sz="2000" b="1" dirty="0">
              <a:solidFill>
                <a:srgbClr val="FF0000"/>
              </a:solidFill>
              <a:latin typeface="Calibri" panose="020F0502020204030204" pitchFamily="34" charset="0"/>
            </a:endParaRPr>
          </a:p>
        </p:txBody>
      </p:sp>
      <p:sp>
        <p:nvSpPr>
          <p:cNvPr id="14" name="AutoShape 13"/>
          <p:cNvSpPr>
            <a:spLocks noChangeArrowheads="1"/>
          </p:cNvSpPr>
          <p:nvPr/>
        </p:nvSpPr>
        <p:spPr bwMode="auto">
          <a:xfrm>
            <a:off x="825249" y="4880026"/>
            <a:ext cx="1262062" cy="369332"/>
          </a:xfrm>
          <a:prstGeom prst="homePlate">
            <a:avLst>
              <a:gd name="adj" fmla="val 14987"/>
            </a:avLst>
          </a:prstGeom>
          <a:solidFill>
            <a:srgbClr val="9A0000"/>
          </a:solidFill>
          <a:ln w="6350">
            <a:noFill/>
            <a:miter lim="800000"/>
          </a:ln>
          <a:effectLst>
            <a:outerShdw dist="35921" dir="2700000" algn="ctr" rotWithShape="0">
              <a:schemeClr val="bg2"/>
            </a:outerShdw>
          </a:effectLst>
        </p:spPr>
        <p:txBody>
          <a:bodyPr wrap="square" lIns="0" tIns="0" rIns="0" bIns="0" anchor="ctr">
            <a:spAutoFit/>
          </a:bodyPr>
          <a:lstStyle/>
          <a:p>
            <a:pPr algn="ctr" fontAlgn="auto">
              <a:spcBef>
                <a:spcPts val="0"/>
              </a:spcBef>
              <a:spcAft>
                <a:spcPts val="0"/>
              </a:spcAft>
              <a:defRPr/>
            </a:pPr>
            <a:r>
              <a:rPr lang="zh-CN" altLang="en-US" sz="2400" b="1" dirty="0" smtClean="0">
                <a:solidFill>
                  <a:schemeClr val="bg1"/>
                </a:solidFill>
                <a:latin typeface="+mn-lt"/>
              </a:rPr>
              <a:t>注意</a:t>
            </a:r>
            <a:endParaRPr lang="zh-CN" altLang="en-US" sz="2400" b="1" dirty="0">
              <a:solidFill>
                <a:schemeClr val="bg1"/>
              </a:solidFill>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p:cNvSpPr>
            <a:spLocks noChangeShapeType="1"/>
          </p:cNvSpPr>
          <p:nvPr/>
        </p:nvSpPr>
        <p:spPr bwMode="auto">
          <a:xfrm flipH="1">
            <a:off x="2043101" y="1603943"/>
            <a:ext cx="2856000" cy="686271"/>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6954610" y="1603943"/>
            <a:ext cx="2784864" cy="686271"/>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一、基本</a:t>
            </a:r>
            <a:r>
              <a:rPr lang="zh-CN" altLang="en-US" b="1" dirty="0" smtClean="0">
                <a:effectLst>
                  <a:outerShdw blurRad="38100" dist="38100" dir="2700000" algn="tl">
                    <a:srgbClr val="C0C0C0"/>
                  </a:outerShdw>
                </a:effectLst>
              </a:rPr>
              <a:t>情况：</a:t>
            </a:r>
            <a:r>
              <a:rPr lang="en-US" altLang="zh-CN"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2020-2021</a:t>
            </a:r>
            <a:r>
              <a:rPr lang="zh-CN" altLang="en-US" b="1" dirty="0" smtClean="0">
                <a:effectLst>
                  <a:outerShdw blurRad="38100" dist="38100" dir="2700000" algn="tl">
                    <a:srgbClr val="C0C0C0"/>
                  </a:outerShdw>
                </a:effectLst>
                <a:latin typeface="Times New Roman" panose="02020603050405020304" pitchFamily="18" charset="0"/>
                <a:cs typeface="Times New Roman" panose="02020603050405020304" pitchFamily="18" charset="0"/>
              </a:rPr>
              <a:t>学</a:t>
            </a:r>
            <a:r>
              <a:rPr lang="zh-CN" altLang="en-US" b="1" dirty="0" smtClean="0">
                <a:effectLst>
                  <a:outerShdw blurRad="38100" dist="38100" dir="2700000" algn="tl">
                    <a:srgbClr val="C0C0C0"/>
                  </a:outerShdw>
                </a:effectLst>
              </a:rPr>
              <a:t>年</a:t>
            </a:r>
            <a:r>
              <a:rPr lang="zh-CN" altLang="en-US" b="1" dirty="0">
                <a:effectLst>
                  <a:outerShdw blurRad="38100" dist="38100" dir="2700000" algn="tl">
                    <a:srgbClr val="C0C0C0"/>
                  </a:outerShdw>
                </a:effectLst>
              </a:rPr>
              <a:t>学期结构</a:t>
            </a:r>
            <a:endParaRPr lang="zh-CN" altLang="en-US" dirty="0"/>
          </a:p>
        </p:txBody>
      </p:sp>
      <p:sp>
        <p:nvSpPr>
          <p:cNvPr id="4" name="Rectangle 3"/>
          <p:cNvSpPr>
            <a:spLocks noChangeArrowheads="1"/>
          </p:cNvSpPr>
          <p:nvPr/>
        </p:nvSpPr>
        <p:spPr bwMode="auto">
          <a:xfrm>
            <a:off x="2043101" y="2290215"/>
            <a:ext cx="7704138" cy="762000"/>
          </a:xfrm>
          <a:prstGeom prst="rect">
            <a:avLst/>
          </a:prstGeom>
          <a:solidFill>
            <a:srgbClr val="3D6AA1"/>
          </a:solidFill>
          <a:ln>
            <a:noFill/>
          </a:ln>
        </p:spPr>
        <p:txBody>
          <a:bodyPr wrap="none" anchor="ctr"/>
          <a:lstStyle/>
          <a:p>
            <a:pPr algn="ctr"/>
            <a:r>
              <a:rPr kumimoji="1" lang="en-US" altLang="zh-CN" sz="3600" b="1" dirty="0" smtClean="0">
                <a:solidFill>
                  <a:schemeClr val="bg1"/>
                </a:solidFill>
                <a:latin typeface="Times New Roman" panose="02020603050405020304" pitchFamily="18" charset="0"/>
              </a:rPr>
              <a:t>20</a:t>
            </a:r>
            <a:r>
              <a:rPr kumimoji="1" lang="zh-CN" altLang="en-US" sz="3600" b="1" dirty="0" smtClean="0">
                <a:solidFill>
                  <a:schemeClr val="bg1"/>
                </a:solidFill>
                <a:latin typeface="Times New Roman" panose="02020603050405020304" pitchFamily="18" charset="0"/>
              </a:rPr>
              <a:t>周 </a:t>
            </a:r>
            <a:r>
              <a:rPr kumimoji="1" lang="zh-CN" altLang="en-US" sz="3200" b="1" dirty="0">
                <a:solidFill>
                  <a:schemeClr val="bg1"/>
                </a:solidFill>
                <a:latin typeface="Times New Roman" panose="02020603050405020304" pitchFamily="18" charset="0"/>
              </a:rPr>
              <a:t>（</a:t>
            </a:r>
            <a:r>
              <a:rPr kumimoji="1" lang="en-US" altLang="zh-CN" sz="3200" b="1" dirty="0" smtClean="0">
                <a:solidFill>
                  <a:schemeClr val="bg1"/>
                </a:solidFill>
                <a:latin typeface="Times New Roman" panose="02020603050405020304" pitchFamily="18" charset="0"/>
              </a:rPr>
              <a:t>2020</a:t>
            </a:r>
            <a:r>
              <a:rPr kumimoji="1" lang="zh-CN" altLang="en-US" sz="3200" b="1" dirty="0" smtClean="0">
                <a:solidFill>
                  <a:schemeClr val="bg1"/>
                </a:solidFill>
                <a:latin typeface="Times New Roman" panose="02020603050405020304" pitchFamily="18" charset="0"/>
              </a:rPr>
              <a:t>年</a:t>
            </a:r>
            <a:r>
              <a:rPr kumimoji="1" lang="en-US" altLang="zh-CN" sz="3200" b="1" dirty="0" smtClean="0">
                <a:solidFill>
                  <a:schemeClr val="bg1"/>
                </a:solidFill>
                <a:latin typeface="Times New Roman" panose="02020603050405020304" pitchFamily="18" charset="0"/>
              </a:rPr>
              <a:t>9</a:t>
            </a:r>
            <a:r>
              <a:rPr kumimoji="1" lang="zh-CN" altLang="en-US" sz="3200" b="1" dirty="0" smtClean="0">
                <a:solidFill>
                  <a:schemeClr val="bg1"/>
                </a:solidFill>
                <a:latin typeface="Times New Roman" panose="02020603050405020304" pitchFamily="18" charset="0"/>
              </a:rPr>
              <a:t>月</a:t>
            </a:r>
            <a:r>
              <a:rPr kumimoji="1" lang="en-US" altLang="zh-CN" sz="3200" b="1" dirty="0" smtClean="0">
                <a:solidFill>
                  <a:schemeClr val="bg1"/>
                </a:solidFill>
                <a:latin typeface="Times New Roman" panose="02020603050405020304" pitchFamily="18" charset="0"/>
              </a:rPr>
              <a:t>7</a:t>
            </a:r>
            <a:r>
              <a:rPr kumimoji="1" lang="zh-CN" altLang="en-US" sz="3200" b="1" dirty="0" smtClean="0">
                <a:solidFill>
                  <a:schemeClr val="bg1"/>
                </a:solidFill>
                <a:latin typeface="Times New Roman" panose="02020603050405020304" pitchFamily="18" charset="0"/>
              </a:rPr>
              <a:t>日</a:t>
            </a:r>
            <a:r>
              <a:rPr kumimoji="1" lang="en-US" altLang="zh-CN" sz="3200" b="1" dirty="0">
                <a:solidFill>
                  <a:schemeClr val="bg1"/>
                </a:solidFill>
                <a:latin typeface="Times New Roman" panose="02020603050405020304" pitchFamily="18" charset="0"/>
              </a:rPr>
              <a:t>-</a:t>
            </a:r>
            <a:r>
              <a:rPr kumimoji="1" lang="en-US" altLang="zh-CN" sz="3200" b="1" dirty="0" smtClean="0">
                <a:solidFill>
                  <a:schemeClr val="bg1"/>
                </a:solidFill>
                <a:latin typeface="Times New Roman" panose="02020603050405020304" pitchFamily="18" charset="0"/>
              </a:rPr>
              <a:t>2021</a:t>
            </a:r>
            <a:r>
              <a:rPr kumimoji="1" lang="zh-CN" altLang="en-US" sz="3200" b="1" dirty="0" smtClean="0">
                <a:solidFill>
                  <a:schemeClr val="bg1"/>
                </a:solidFill>
                <a:latin typeface="Times New Roman" panose="02020603050405020304" pitchFamily="18" charset="0"/>
              </a:rPr>
              <a:t>年</a:t>
            </a:r>
            <a:r>
              <a:rPr kumimoji="1" lang="en-US" altLang="zh-CN" sz="3200" b="1" dirty="0">
                <a:solidFill>
                  <a:schemeClr val="bg1"/>
                </a:solidFill>
                <a:latin typeface="Times New Roman" panose="02020603050405020304" pitchFamily="18" charset="0"/>
              </a:rPr>
              <a:t>1</a:t>
            </a:r>
            <a:r>
              <a:rPr kumimoji="1" lang="zh-CN" altLang="en-US" sz="3200" b="1" dirty="0" smtClean="0">
                <a:solidFill>
                  <a:schemeClr val="bg1"/>
                </a:solidFill>
                <a:latin typeface="Times New Roman" panose="02020603050405020304" pitchFamily="18" charset="0"/>
              </a:rPr>
              <a:t>月</a:t>
            </a:r>
            <a:r>
              <a:rPr kumimoji="1" lang="en-US" altLang="zh-CN" sz="3200" b="1" dirty="0" smtClean="0">
                <a:solidFill>
                  <a:schemeClr val="bg1"/>
                </a:solidFill>
                <a:latin typeface="Times New Roman" panose="02020603050405020304" pitchFamily="18" charset="0"/>
              </a:rPr>
              <a:t>24</a:t>
            </a:r>
            <a:r>
              <a:rPr kumimoji="1" lang="zh-CN" altLang="en-US" sz="3200" b="1" dirty="0" smtClean="0">
                <a:solidFill>
                  <a:schemeClr val="bg1"/>
                </a:solidFill>
                <a:latin typeface="Times New Roman" panose="02020603050405020304" pitchFamily="18" charset="0"/>
              </a:rPr>
              <a:t>日</a:t>
            </a:r>
            <a:r>
              <a:rPr kumimoji="1" lang="zh-CN" altLang="en-US" sz="3200" b="1" dirty="0">
                <a:solidFill>
                  <a:schemeClr val="bg1"/>
                </a:solidFill>
                <a:latin typeface="Times New Roman" panose="02020603050405020304" pitchFamily="18" charset="0"/>
              </a:rPr>
              <a:t>）</a:t>
            </a:r>
          </a:p>
        </p:txBody>
      </p:sp>
      <p:sp>
        <p:nvSpPr>
          <p:cNvPr id="5" name="Rectangle 4"/>
          <p:cNvSpPr>
            <a:spLocks noChangeArrowheads="1"/>
          </p:cNvSpPr>
          <p:nvPr/>
        </p:nvSpPr>
        <p:spPr bwMode="auto">
          <a:xfrm>
            <a:off x="457201" y="5097379"/>
            <a:ext cx="11165304" cy="706438"/>
          </a:xfrm>
          <a:prstGeom prst="rect">
            <a:avLst/>
          </a:prstGeom>
          <a:solidFill>
            <a:srgbClr val="3D6AA1"/>
          </a:solidFill>
          <a:ln>
            <a:noFill/>
          </a:ln>
        </p:spPr>
        <p:txBody>
          <a:bodyPr wrap="none" anchor="ctr"/>
          <a:lstStyle/>
          <a:p>
            <a:pPr eaLnBrk="1" hangingPunct="1"/>
            <a:endParaRPr kumimoji="1" lang="zh-CN" altLang="en-US" sz="3200" b="1">
              <a:latin typeface="Times New Roman" panose="02020603050405020304" pitchFamily="18" charset="0"/>
            </a:endParaRPr>
          </a:p>
        </p:txBody>
      </p:sp>
      <p:sp>
        <p:nvSpPr>
          <p:cNvPr id="6" name="Line 5"/>
          <p:cNvSpPr>
            <a:spLocks noChangeShapeType="1"/>
          </p:cNvSpPr>
          <p:nvPr/>
        </p:nvSpPr>
        <p:spPr bwMode="auto">
          <a:xfrm>
            <a:off x="6550485" y="5097379"/>
            <a:ext cx="0" cy="72008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Rectangle 7"/>
          <p:cNvSpPr>
            <a:spLocks noChangeArrowheads="1"/>
          </p:cNvSpPr>
          <p:nvPr/>
        </p:nvSpPr>
        <p:spPr bwMode="auto">
          <a:xfrm>
            <a:off x="6843297" y="5109861"/>
            <a:ext cx="52577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zh-CN" sz="3600" b="1" dirty="0" smtClean="0">
                <a:solidFill>
                  <a:schemeClr val="bg1"/>
                </a:solidFill>
                <a:latin typeface="Times New Roman" panose="02020603050405020304" pitchFamily="18" charset="0"/>
              </a:rPr>
              <a:t>4</a:t>
            </a:r>
            <a:r>
              <a:rPr kumimoji="1" lang="zh-CN" altLang="en-US" sz="3600" b="1" dirty="0" smtClean="0">
                <a:solidFill>
                  <a:schemeClr val="bg1"/>
                </a:solidFill>
                <a:latin typeface="Times New Roman" panose="02020603050405020304" pitchFamily="18" charset="0"/>
              </a:rPr>
              <a:t>周</a:t>
            </a:r>
            <a:r>
              <a:rPr kumimoji="1" lang="zh-CN" altLang="en-US" sz="3600" b="1" dirty="0">
                <a:solidFill>
                  <a:schemeClr val="bg1"/>
                </a:solidFill>
                <a:latin typeface="Times New Roman" panose="02020603050405020304" pitchFamily="18" charset="0"/>
              </a:rPr>
              <a:t>（</a:t>
            </a:r>
            <a:r>
              <a:rPr kumimoji="1" lang="en-US" altLang="zh-CN" sz="3600" b="1" dirty="0">
                <a:solidFill>
                  <a:schemeClr val="bg1"/>
                </a:solidFill>
                <a:latin typeface="Times New Roman" panose="02020603050405020304" pitchFamily="18" charset="0"/>
              </a:rPr>
              <a:t>6</a:t>
            </a:r>
            <a:r>
              <a:rPr kumimoji="1" lang="zh-CN" altLang="en-US" sz="3600" b="1" dirty="0" smtClean="0">
                <a:solidFill>
                  <a:schemeClr val="bg1"/>
                </a:solidFill>
                <a:latin typeface="Times New Roman" panose="02020603050405020304" pitchFamily="18" charset="0"/>
              </a:rPr>
              <a:t>月</a:t>
            </a:r>
            <a:r>
              <a:rPr kumimoji="1" lang="en-US" altLang="zh-CN" sz="3600" b="1" dirty="0" smtClean="0">
                <a:solidFill>
                  <a:schemeClr val="bg1"/>
                </a:solidFill>
                <a:latin typeface="Times New Roman" panose="02020603050405020304" pitchFamily="18" charset="0"/>
              </a:rPr>
              <a:t>21</a:t>
            </a:r>
            <a:r>
              <a:rPr kumimoji="1" lang="zh-CN" altLang="en-US" sz="3600" b="1" dirty="0" smtClean="0">
                <a:solidFill>
                  <a:schemeClr val="bg1"/>
                </a:solidFill>
                <a:latin typeface="Times New Roman" panose="02020603050405020304" pitchFamily="18" charset="0"/>
              </a:rPr>
              <a:t>日</a:t>
            </a:r>
            <a:r>
              <a:rPr kumimoji="1" lang="en-US" altLang="zh-CN" sz="3600" b="1" dirty="0">
                <a:solidFill>
                  <a:schemeClr val="bg1"/>
                </a:solidFill>
                <a:latin typeface="Times New Roman" panose="02020603050405020304" pitchFamily="18" charset="0"/>
              </a:rPr>
              <a:t>-7</a:t>
            </a:r>
            <a:r>
              <a:rPr kumimoji="1" lang="zh-CN" altLang="en-US" sz="3600" b="1" dirty="0" smtClean="0">
                <a:solidFill>
                  <a:schemeClr val="bg1"/>
                </a:solidFill>
                <a:latin typeface="Times New Roman" panose="02020603050405020304" pitchFamily="18" charset="0"/>
              </a:rPr>
              <a:t>月</a:t>
            </a:r>
            <a:r>
              <a:rPr kumimoji="1" lang="en-US" altLang="zh-CN" sz="3600" b="1" dirty="0" smtClean="0">
                <a:solidFill>
                  <a:schemeClr val="bg1"/>
                </a:solidFill>
                <a:latin typeface="Times New Roman" panose="02020603050405020304" pitchFamily="18" charset="0"/>
              </a:rPr>
              <a:t>18</a:t>
            </a:r>
            <a:r>
              <a:rPr kumimoji="1" lang="zh-CN" altLang="en-US" sz="3600" b="1" dirty="0" smtClean="0">
                <a:solidFill>
                  <a:schemeClr val="bg1"/>
                </a:solidFill>
                <a:latin typeface="Times New Roman" panose="02020603050405020304" pitchFamily="18" charset="0"/>
              </a:rPr>
              <a:t>日）</a:t>
            </a:r>
          </a:p>
        </p:txBody>
      </p:sp>
      <p:sp>
        <p:nvSpPr>
          <p:cNvPr id="11" name="Text Box 10"/>
          <p:cNvSpPr txBox="1">
            <a:spLocks noChangeArrowheads="1"/>
          </p:cNvSpPr>
          <p:nvPr/>
        </p:nvSpPr>
        <p:spPr bwMode="auto">
          <a:xfrm>
            <a:off x="5104021" y="3462259"/>
            <a:ext cx="1871663" cy="503238"/>
          </a:xfrm>
          <a:prstGeom prst="rect">
            <a:avLst/>
          </a:prstGeom>
          <a:noFill/>
          <a:ln w="38100" cmpd="dbl">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rgbClr val="0033CC"/>
                </a:solidFill>
                <a:latin typeface="Times New Roman" panose="02020603050405020304" pitchFamily="18" charset="0"/>
                <a:ea typeface="+mn-ea"/>
                <a:cs typeface="Times New Roman" panose="02020603050405020304" pitchFamily="18" charset="0"/>
              </a:rPr>
              <a:t>寒假</a:t>
            </a:r>
            <a:r>
              <a:rPr kumimoji="1" lang="zh-CN" altLang="en-US" sz="2400" b="1" dirty="0" smtClean="0">
                <a:solidFill>
                  <a:srgbClr val="0033CC"/>
                </a:solidFill>
                <a:latin typeface="Times New Roman" panose="02020603050405020304" pitchFamily="18" charset="0"/>
                <a:ea typeface="+mn-ea"/>
                <a:cs typeface="Times New Roman" panose="02020603050405020304" pitchFamily="18" charset="0"/>
              </a:rPr>
              <a:t>：</a:t>
            </a:r>
            <a:r>
              <a:rPr kumimoji="1" lang="en-US" altLang="zh-CN" sz="2400" b="1" dirty="0" smtClean="0">
                <a:solidFill>
                  <a:srgbClr val="0033CC"/>
                </a:solidFill>
                <a:latin typeface="Times New Roman" panose="02020603050405020304" pitchFamily="18" charset="0"/>
                <a:ea typeface="+mn-ea"/>
                <a:cs typeface="Times New Roman" panose="02020603050405020304" pitchFamily="18" charset="0"/>
              </a:rPr>
              <a:t>5</a:t>
            </a:r>
            <a:r>
              <a:rPr kumimoji="1" lang="zh-CN" altLang="en-US" sz="2400" b="1" dirty="0" smtClean="0">
                <a:solidFill>
                  <a:srgbClr val="0033CC"/>
                </a:solidFill>
                <a:latin typeface="Times New Roman" panose="02020603050405020304" pitchFamily="18" charset="0"/>
                <a:ea typeface="+mn-ea"/>
                <a:cs typeface="Times New Roman" panose="02020603050405020304" pitchFamily="18" charset="0"/>
              </a:rPr>
              <a:t>周</a:t>
            </a:r>
            <a:endParaRPr kumimoji="1" lang="zh-CN" altLang="en-US" sz="2400" b="1" dirty="0">
              <a:solidFill>
                <a:srgbClr val="0033CC"/>
              </a:solidFill>
              <a:latin typeface="Times New Roman" panose="02020603050405020304" pitchFamily="18" charset="0"/>
              <a:ea typeface="+mn-ea"/>
              <a:cs typeface="Times New Roman" panose="02020603050405020304" pitchFamily="18" charset="0"/>
            </a:endParaRPr>
          </a:p>
        </p:txBody>
      </p:sp>
      <p:sp>
        <p:nvSpPr>
          <p:cNvPr id="12" name="Rectangle 11"/>
          <p:cNvSpPr>
            <a:spLocks noChangeArrowheads="1"/>
          </p:cNvSpPr>
          <p:nvPr/>
        </p:nvSpPr>
        <p:spPr bwMode="auto">
          <a:xfrm>
            <a:off x="457201" y="5134253"/>
            <a:ext cx="68641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en-US" altLang="zh-CN" sz="3600" b="1" dirty="0">
                <a:latin typeface="Times New Roman" panose="02020603050405020304" pitchFamily="18" charset="0"/>
              </a:rPr>
              <a:t>  </a:t>
            </a:r>
            <a:r>
              <a:rPr kumimoji="1" lang="en-US" altLang="zh-CN" sz="3600" b="1" dirty="0">
                <a:solidFill>
                  <a:schemeClr val="bg1"/>
                </a:solidFill>
                <a:latin typeface="Times New Roman" panose="02020603050405020304" pitchFamily="18" charset="0"/>
              </a:rPr>
              <a:t>16</a:t>
            </a:r>
            <a:r>
              <a:rPr kumimoji="1" lang="zh-CN" altLang="en-US" sz="3600" b="1" dirty="0">
                <a:solidFill>
                  <a:schemeClr val="bg1"/>
                </a:solidFill>
                <a:latin typeface="Times New Roman" panose="02020603050405020304" pitchFamily="18" charset="0"/>
              </a:rPr>
              <a:t>周</a:t>
            </a:r>
            <a:r>
              <a:rPr kumimoji="1" lang="zh-CN" altLang="en-US" sz="3200" b="1" dirty="0">
                <a:solidFill>
                  <a:schemeClr val="bg1"/>
                </a:solidFill>
                <a:latin typeface="Times New Roman" panose="02020603050405020304" pitchFamily="18" charset="0"/>
              </a:rPr>
              <a:t>（</a:t>
            </a:r>
            <a:r>
              <a:rPr kumimoji="1" lang="en-US" altLang="zh-CN" sz="3200" b="1" dirty="0" smtClean="0">
                <a:solidFill>
                  <a:schemeClr val="bg1"/>
                </a:solidFill>
                <a:latin typeface="Times New Roman" panose="02020603050405020304" pitchFamily="18" charset="0"/>
              </a:rPr>
              <a:t>2021</a:t>
            </a:r>
            <a:r>
              <a:rPr kumimoji="1" lang="zh-CN" altLang="en-US" sz="3200" b="1" dirty="0" smtClean="0">
                <a:solidFill>
                  <a:schemeClr val="bg1"/>
                </a:solidFill>
                <a:latin typeface="Times New Roman" panose="02020603050405020304" pitchFamily="18" charset="0"/>
              </a:rPr>
              <a:t>年</a:t>
            </a:r>
            <a:r>
              <a:rPr kumimoji="1" lang="en-US" altLang="zh-CN" sz="3200" b="1" dirty="0" smtClean="0">
                <a:solidFill>
                  <a:schemeClr val="bg1"/>
                </a:solidFill>
                <a:latin typeface="Times New Roman" panose="02020603050405020304" pitchFamily="18" charset="0"/>
              </a:rPr>
              <a:t>3</a:t>
            </a:r>
            <a:r>
              <a:rPr kumimoji="1" lang="zh-CN" altLang="en-US" sz="3200" b="1" dirty="0" smtClean="0">
                <a:solidFill>
                  <a:schemeClr val="bg1"/>
                </a:solidFill>
                <a:latin typeface="Times New Roman" panose="02020603050405020304" pitchFamily="18" charset="0"/>
              </a:rPr>
              <a:t>月</a:t>
            </a:r>
            <a:r>
              <a:rPr kumimoji="1" lang="en-US" altLang="zh-CN" sz="3200" b="1" dirty="0" smtClean="0">
                <a:solidFill>
                  <a:schemeClr val="bg1"/>
                </a:solidFill>
                <a:latin typeface="Times New Roman" panose="02020603050405020304" pitchFamily="18" charset="0"/>
              </a:rPr>
              <a:t>1</a:t>
            </a:r>
            <a:r>
              <a:rPr kumimoji="1" lang="zh-CN" altLang="en-US" sz="3200" b="1" dirty="0" smtClean="0">
                <a:solidFill>
                  <a:schemeClr val="bg1"/>
                </a:solidFill>
                <a:latin typeface="Times New Roman" panose="02020603050405020304" pitchFamily="18" charset="0"/>
              </a:rPr>
              <a:t>日</a:t>
            </a:r>
            <a:r>
              <a:rPr kumimoji="1" lang="en-US" altLang="zh-CN" sz="3200" b="1" dirty="0">
                <a:solidFill>
                  <a:schemeClr val="bg1"/>
                </a:solidFill>
                <a:latin typeface="Times New Roman" panose="02020603050405020304" pitchFamily="18" charset="0"/>
              </a:rPr>
              <a:t>-6</a:t>
            </a:r>
            <a:r>
              <a:rPr kumimoji="1" lang="zh-CN" altLang="en-US" sz="3200" b="1" dirty="0" smtClean="0">
                <a:solidFill>
                  <a:schemeClr val="bg1"/>
                </a:solidFill>
                <a:latin typeface="Times New Roman" panose="02020603050405020304" pitchFamily="18" charset="0"/>
              </a:rPr>
              <a:t>月</a:t>
            </a:r>
            <a:r>
              <a:rPr kumimoji="1" lang="en-US" altLang="zh-CN" sz="3200" b="1" dirty="0" smtClean="0">
                <a:solidFill>
                  <a:schemeClr val="bg1"/>
                </a:solidFill>
                <a:latin typeface="Times New Roman" panose="02020603050405020304" pitchFamily="18" charset="0"/>
              </a:rPr>
              <a:t>20</a:t>
            </a:r>
            <a:r>
              <a:rPr kumimoji="1" lang="zh-CN" altLang="en-US" sz="3200" b="1" dirty="0" smtClean="0">
                <a:solidFill>
                  <a:schemeClr val="bg1"/>
                </a:solidFill>
                <a:latin typeface="Times New Roman" panose="02020603050405020304" pitchFamily="18" charset="0"/>
              </a:rPr>
              <a:t>日</a:t>
            </a:r>
            <a:r>
              <a:rPr kumimoji="1" lang="zh-CN" altLang="en-US" sz="3200" b="1" dirty="0">
                <a:solidFill>
                  <a:schemeClr val="bg1"/>
                </a:solidFill>
                <a:latin typeface="Times New Roman" panose="02020603050405020304" pitchFamily="18" charset="0"/>
              </a:rPr>
              <a:t>）</a:t>
            </a:r>
          </a:p>
        </p:txBody>
      </p:sp>
      <p:sp>
        <p:nvSpPr>
          <p:cNvPr id="14" name="Line 14"/>
          <p:cNvSpPr>
            <a:spLocks noChangeShapeType="1"/>
          </p:cNvSpPr>
          <p:nvPr/>
        </p:nvSpPr>
        <p:spPr bwMode="auto">
          <a:xfrm flipH="1">
            <a:off x="457201" y="4377116"/>
            <a:ext cx="2113256" cy="720263"/>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 name="Line 15"/>
          <p:cNvSpPr>
            <a:spLocks noChangeShapeType="1"/>
          </p:cNvSpPr>
          <p:nvPr/>
        </p:nvSpPr>
        <p:spPr bwMode="auto">
          <a:xfrm>
            <a:off x="4380207" y="4377117"/>
            <a:ext cx="2094885" cy="732744"/>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Line 18"/>
          <p:cNvSpPr>
            <a:spLocks noChangeShapeType="1"/>
          </p:cNvSpPr>
          <p:nvPr/>
        </p:nvSpPr>
        <p:spPr bwMode="auto">
          <a:xfrm flipH="1">
            <a:off x="6602457" y="4377116"/>
            <a:ext cx="1562434" cy="732744"/>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19"/>
          <p:cNvSpPr>
            <a:spLocks noChangeShapeType="1"/>
          </p:cNvSpPr>
          <p:nvPr/>
        </p:nvSpPr>
        <p:spPr bwMode="auto">
          <a:xfrm>
            <a:off x="9974642" y="4377116"/>
            <a:ext cx="1647863" cy="720263"/>
          </a:xfrm>
          <a:prstGeom prst="line">
            <a:avLst/>
          </a:prstGeom>
          <a:noFill/>
          <a:ln w="28575">
            <a:solidFill>
              <a:srgbClr val="FF99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0"/>
          <p:cNvSpPr/>
          <p:nvPr/>
        </p:nvSpPr>
        <p:spPr>
          <a:xfrm>
            <a:off x="4899101" y="1590301"/>
            <a:ext cx="2055509" cy="54705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秋季学期</a:t>
            </a:r>
          </a:p>
        </p:txBody>
      </p:sp>
      <p:sp>
        <p:nvSpPr>
          <p:cNvPr id="22" name="矩形 21"/>
          <p:cNvSpPr/>
          <p:nvPr/>
        </p:nvSpPr>
        <p:spPr>
          <a:xfrm>
            <a:off x="2570457" y="4365084"/>
            <a:ext cx="1809750" cy="5919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t>春季学期</a:t>
            </a:r>
            <a:endParaRPr lang="zh-CN" altLang="en-US" sz="3200" b="1" dirty="0"/>
          </a:p>
        </p:txBody>
      </p:sp>
      <p:sp>
        <p:nvSpPr>
          <p:cNvPr id="23" name="矩形 22"/>
          <p:cNvSpPr/>
          <p:nvPr/>
        </p:nvSpPr>
        <p:spPr>
          <a:xfrm>
            <a:off x="8164891" y="4365084"/>
            <a:ext cx="1809751" cy="5919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t>夏季学期</a:t>
            </a:r>
            <a:endParaRPr lang="zh-CN" altLang="en-US" sz="32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六、考核不及格对学生的影响</a:t>
            </a:r>
            <a:endParaRPr lang="zh-CN" altLang="en-US" dirty="0"/>
          </a:p>
        </p:txBody>
      </p:sp>
      <p:sp>
        <p:nvSpPr>
          <p:cNvPr id="4" name="矩形 3"/>
          <p:cNvSpPr/>
          <p:nvPr/>
        </p:nvSpPr>
        <p:spPr>
          <a:xfrm>
            <a:off x="838200" y="1427558"/>
            <a:ext cx="6676828" cy="523220"/>
          </a:xfrm>
          <a:prstGeom prst="rect">
            <a:avLst/>
          </a:prstGeom>
        </p:spPr>
        <p:txBody>
          <a:bodyPr wrap="none">
            <a:spAutoFit/>
          </a:bodyPr>
          <a:lstStyle/>
          <a:p>
            <a:r>
              <a:rPr lang="zh-CN" altLang="en-US" sz="2800" b="1" dirty="0">
                <a:solidFill>
                  <a:srgbClr val="0033CC"/>
                </a:solidFill>
                <a:latin typeface="楷体" panose="02010609060101010101" pitchFamily="49" charset="-122"/>
                <a:ea typeface="楷体" panose="02010609060101010101" pitchFamily="49" charset="-122"/>
              </a:rPr>
              <a:t>根据</a:t>
            </a:r>
            <a:r>
              <a:rPr lang="en-US" altLang="zh-CN" sz="2800" b="1" dirty="0">
                <a:solidFill>
                  <a:srgbClr val="0033CC"/>
                </a:solidFill>
                <a:latin typeface="楷体" panose="02010609060101010101" pitchFamily="49" charset="-122"/>
                <a:ea typeface="楷体" panose="02010609060101010101" pitchFamily="49" charset="-122"/>
              </a:rPr>
              <a:t>《</a:t>
            </a:r>
            <a:r>
              <a:rPr lang="zh-CN" altLang="en-US" sz="2800" b="1" dirty="0">
                <a:solidFill>
                  <a:srgbClr val="0033CC"/>
                </a:solidFill>
                <a:latin typeface="楷体" panose="02010609060101010101" pitchFamily="49" charset="-122"/>
                <a:ea typeface="楷体" panose="02010609060101010101" pitchFamily="49" charset="-122"/>
              </a:rPr>
              <a:t>中国科学院大学学生管理规定</a:t>
            </a:r>
            <a:r>
              <a:rPr lang="en-US" altLang="zh-CN" sz="2800" b="1" dirty="0">
                <a:solidFill>
                  <a:srgbClr val="0033CC"/>
                </a:solidFill>
                <a:latin typeface="楷体" panose="02010609060101010101" pitchFamily="49" charset="-122"/>
                <a:ea typeface="楷体" panose="02010609060101010101" pitchFamily="49" charset="-122"/>
              </a:rPr>
              <a:t>》</a:t>
            </a:r>
            <a:r>
              <a:rPr lang="zh-CN" altLang="en-US" sz="2800" b="1" dirty="0">
                <a:solidFill>
                  <a:srgbClr val="0033CC"/>
                </a:solidFill>
                <a:latin typeface="楷体" panose="02010609060101010101" pitchFamily="49" charset="-122"/>
                <a:ea typeface="楷体" panose="02010609060101010101" pitchFamily="49" charset="-122"/>
              </a:rPr>
              <a:t>之</a:t>
            </a:r>
          </a:p>
        </p:txBody>
      </p:sp>
      <p:sp>
        <p:nvSpPr>
          <p:cNvPr id="5" name="矩形 4"/>
          <p:cNvSpPr/>
          <p:nvPr/>
        </p:nvSpPr>
        <p:spPr>
          <a:xfrm>
            <a:off x="838200" y="1980135"/>
            <a:ext cx="10515600" cy="2567795"/>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buNone/>
            </a:pPr>
            <a:r>
              <a:rPr lang="zh-CN" altLang="en-US" sz="2400" b="1" dirty="0" smtClean="0">
                <a:latin typeface="楷体" panose="02010609060101010101" pitchFamily="49" charset="-122"/>
                <a:ea typeface="楷体" panose="02010609060101010101" pitchFamily="49" charset="-122"/>
              </a:rPr>
              <a:t>第三十四条  学生如有下列情形之一的，</a:t>
            </a:r>
            <a:r>
              <a:rPr lang="zh-CN" altLang="en-US" sz="2400" b="1" dirty="0" smtClean="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应予退学：</a:t>
            </a:r>
          </a:p>
          <a:p>
            <a:pPr algn="just">
              <a:buNone/>
            </a:pPr>
            <a:r>
              <a:rPr lang="zh-CN" altLang="en-US" sz="2400" b="1" dirty="0" smtClean="0">
                <a:latin typeface="楷体" panose="02010609060101010101" pitchFamily="49" charset="-122"/>
                <a:ea typeface="楷体" panose="02010609060101010101" pitchFamily="49" charset="-122"/>
              </a:rPr>
              <a:t>一、硕士生一学期有两门学位课程考试不及格、不及格的学位课必须重修，经过重修仍有一门学位课不及格的；或修读年限内累计出现三门及以上学位课不及格的；</a:t>
            </a:r>
            <a:endParaRPr lang="en-US" altLang="zh-CN" sz="2400" b="1" dirty="0" smtClean="0">
              <a:latin typeface="楷体" panose="02010609060101010101" pitchFamily="49" charset="-122"/>
              <a:ea typeface="楷体" panose="02010609060101010101" pitchFamily="49" charset="-122"/>
            </a:endParaRPr>
          </a:p>
          <a:p>
            <a:pPr algn="just">
              <a:buNone/>
            </a:pPr>
            <a:r>
              <a:rPr lang="zh-CN" altLang="en-US" sz="2400" b="1" dirty="0" smtClean="0">
                <a:latin typeface="楷体" panose="02010609060101010101" pitchFamily="49" charset="-122"/>
                <a:ea typeface="楷体" panose="02010609060101010101" pitchFamily="49" charset="-122"/>
              </a:rPr>
              <a:t>二、博士生有一门学位课程考试不及格、不及格的学位课必须重修，经过重修仍不及格的，或修读年限内累计出现两门学位课不及格的。</a:t>
            </a:r>
            <a:endParaRPr lang="en-US" altLang="zh-CN" sz="2400" b="1" dirty="0" smtClean="0">
              <a:latin typeface="楷体" panose="02010609060101010101" pitchFamily="49" charset="-122"/>
              <a:ea typeface="楷体" panose="02010609060101010101" pitchFamily="49" charset="-122"/>
            </a:endParaRPr>
          </a:p>
        </p:txBody>
      </p:sp>
      <p:sp>
        <p:nvSpPr>
          <p:cNvPr id="6" name="矩形 5"/>
          <p:cNvSpPr/>
          <p:nvPr/>
        </p:nvSpPr>
        <p:spPr>
          <a:xfrm>
            <a:off x="838200" y="4700397"/>
            <a:ext cx="10515600" cy="93037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720090" algn="just">
              <a:buNone/>
            </a:pPr>
            <a:r>
              <a:rPr lang="zh-CN" altLang="en-US" sz="2400" b="1" dirty="0" smtClean="0">
                <a:solidFill>
                  <a:schemeClr val="bg1"/>
                </a:solidFill>
                <a:latin typeface="楷体" panose="02010609060101010101" pitchFamily="49" charset="-122"/>
                <a:ea typeface="楷体" panose="02010609060101010101" pitchFamily="49" charset="-122"/>
              </a:rPr>
              <a:t>此外，不及格、补考和重修成绩对</a:t>
            </a:r>
            <a:r>
              <a:rPr lang="zh-CN" altLang="en-US" sz="2800" b="1" dirty="0" smtClean="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就业落户、申请奖学金、转博等</a:t>
            </a:r>
            <a:r>
              <a:rPr lang="zh-CN" altLang="en-US" sz="2400" b="1" dirty="0" smtClean="0">
                <a:solidFill>
                  <a:schemeClr val="bg1"/>
                </a:solidFill>
                <a:latin typeface="楷体" panose="02010609060101010101" pitchFamily="49" charset="-122"/>
                <a:ea typeface="楷体" panose="02010609060101010101" pitchFamily="49" charset="-122"/>
              </a:rPr>
              <a:t>很多方面均有影响。</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6483" b="17525"/>
          <a:stretch>
            <a:fillRect/>
          </a:stretch>
        </p:blipFill>
        <p:spPr>
          <a:xfrm>
            <a:off x="1" y="0"/>
            <a:ext cx="12192001" cy="6870032"/>
          </a:xfrm>
          <a:prstGeom prst="rect">
            <a:avLst/>
          </a:prstGeo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5"/>
          <p:cNvSpPr txBox="1">
            <a:spLocks noChangeArrowheads="1"/>
          </p:cNvSpPr>
          <p:nvPr/>
        </p:nvSpPr>
        <p:spPr bwMode="auto">
          <a:xfrm>
            <a:off x="3990001" y="2466147"/>
            <a:ext cx="736379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跨学科</a:t>
            </a:r>
            <a:r>
              <a:rPr lang="zh-CN" altLang="en-US" sz="5400" b="1" dirty="0">
                <a:solidFill>
                  <a:srgbClr val="FDCB34"/>
                </a:solidFill>
                <a:latin typeface="微软雅黑" panose="020B0503020204020204" pitchFamily="34" charset="-122"/>
                <a:ea typeface="微软雅黑" panose="020B0503020204020204" pitchFamily="34" charset="-122"/>
              </a:rPr>
              <a:t>课程兼修计划（</a:t>
            </a:r>
            <a:r>
              <a:rPr lang="en-US" altLang="zh-CN" sz="5400" b="1" dirty="0">
                <a:solidFill>
                  <a:srgbClr val="FDCB34"/>
                </a:solidFill>
                <a:latin typeface="微软雅黑" panose="020B0503020204020204" pitchFamily="34" charset="-122"/>
                <a:ea typeface="微软雅黑" panose="020B0503020204020204" pitchFamily="34" charset="-122"/>
              </a:rPr>
              <a:t> Program-10 </a:t>
            </a:r>
            <a:r>
              <a:rPr lang="zh-CN" altLang="en-US" sz="5400" b="1" dirty="0" smtClean="0">
                <a:solidFill>
                  <a:srgbClr val="FDCB34"/>
                </a:solidFill>
                <a:latin typeface="微软雅黑" panose="020B0503020204020204" pitchFamily="34" charset="-122"/>
                <a:ea typeface="微软雅黑" panose="020B0503020204020204" pitchFamily="34" charset="-122"/>
              </a:rPr>
              <a:t>）</a:t>
            </a:r>
            <a:endParaRPr lang="en-US" altLang="zh-CN" sz="5400" b="1" dirty="0">
              <a:solidFill>
                <a:srgbClr val="FDCB34"/>
              </a:solidFill>
              <a:latin typeface="微软雅黑" panose="020B0503020204020204" pitchFamily="34" charset="-122"/>
              <a:ea typeface="微软雅黑" panose="020B0503020204020204" pitchFamily="34" charset="-122"/>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07</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4"/>
          <p:cNvSpPr>
            <a:spLocks noChangeArrowheads="1"/>
          </p:cNvSpPr>
          <p:nvPr/>
        </p:nvSpPr>
        <p:spPr bwMode="auto">
          <a:xfrm>
            <a:off x="848518" y="5676872"/>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6" name="AutoShape 4"/>
          <p:cNvSpPr>
            <a:spLocks noChangeArrowheads="1"/>
          </p:cNvSpPr>
          <p:nvPr/>
        </p:nvSpPr>
        <p:spPr bwMode="auto">
          <a:xfrm>
            <a:off x="848518" y="4812921"/>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5" name="AutoShape 4"/>
          <p:cNvSpPr>
            <a:spLocks noChangeArrowheads="1"/>
          </p:cNvSpPr>
          <p:nvPr/>
        </p:nvSpPr>
        <p:spPr bwMode="auto">
          <a:xfrm>
            <a:off x="848518" y="3968617"/>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r>
              <a:rPr lang="zh-CN" altLang="en-US" dirty="0" smtClean="0"/>
              <a:t>。</a:t>
            </a:r>
            <a:endParaRPr lang="zh-CN" altLang="en-US" dirty="0"/>
          </a:p>
        </p:txBody>
      </p:sp>
      <p:sp>
        <p:nvSpPr>
          <p:cNvPr id="34" name="AutoShape 4"/>
          <p:cNvSpPr>
            <a:spLocks noChangeArrowheads="1"/>
          </p:cNvSpPr>
          <p:nvPr/>
        </p:nvSpPr>
        <p:spPr bwMode="auto">
          <a:xfrm>
            <a:off x="848518" y="3081403"/>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33" name="AutoShape 4"/>
          <p:cNvSpPr>
            <a:spLocks noChangeArrowheads="1"/>
          </p:cNvSpPr>
          <p:nvPr/>
        </p:nvSpPr>
        <p:spPr bwMode="auto">
          <a:xfrm>
            <a:off x="848518" y="2192416"/>
            <a:ext cx="10505281" cy="724808"/>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2" name="标题 1"/>
          <p:cNvSpPr>
            <a:spLocks noGrp="1"/>
          </p:cNvSpPr>
          <p:nvPr>
            <p:ph type="title"/>
          </p:nvPr>
        </p:nvSpPr>
        <p:spPr/>
        <p:txBody>
          <a:bodyPr>
            <a:normAutofit/>
          </a:bodyPr>
          <a:lstStyle/>
          <a:p>
            <a:r>
              <a:rPr lang="zh-CN" altLang="en-US" b="1" dirty="0">
                <a:effectLst>
                  <a:outerShdw blurRad="38100" dist="38100" dir="2700000" algn="tl">
                    <a:srgbClr val="000000">
                      <a:alpha val="43137"/>
                    </a:srgbClr>
                  </a:outerShdw>
                </a:effectLst>
              </a:rPr>
              <a:t>七、跨学科课程兼修计划（</a:t>
            </a:r>
            <a:r>
              <a:rPr lang="en-US" altLang="zh-CN" b="1" dirty="0">
                <a:effectLst>
                  <a:outerShdw blurRad="38100" dist="38100" dir="2700000" algn="tl">
                    <a:srgbClr val="000000">
                      <a:alpha val="43137"/>
                    </a:srgbClr>
                  </a:outerShdw>
                </a:effectLst>
              </a:rPr>
              <a:t>Program-10</a:t>
            </a:r>
            <a:r>
              <a:rPr lang="zh-CN" altLang="en-US" b="1" dirty="0">
                <a:effectLst>
                  <a:outerShdw blurRad="38100" dist="38100" dir="2700000" algn="tl">
                    <a:srgbClr val="000000">
                      <a:alpha val="43137"/>
                    </a:srgbClr>
                  </a:outerShdw>
                </a:effectLst>
              </a:rPr>
              <a:t>） </a:t>
            </a:r>
          </a:p>
        </p:txBody>
      </p:sp>
      <p:sp>
        <p:nvSpPr>
          <p:cNvPr id="4" name="AutoShape 4"/>
          <p:cNvSpPr>
            <a:spLocks noChangeArrowheads="1"/>
          </p:cNvSpPr>
          <p:nvPr/>
        </p:nvSpPr>
        <p:spPr bwMode="auto">
          <a:xfrm>
            <a:off x="848518" y="1355214"/>
            <a:ext cx="10505281" cy="673023"/>
          </a:xfrm>
          <a:prstGeom prst="homePlate">
            <a:avLst>
              <a:gd name="adj" fmla="val 26533"/>
            </a:avLst>
          </a:prstGeom>
          <a:gradFill>
            <a:gsLst>
              <a:gs pos="97000">
                <a:srgbClr val="193F61"/>
              </a:gs>
              <a:gs pos="0">
                <a:srgbClr val="73A9DB"/>
              </a:gs>
              <a:gs pos="12000">
                <a:srgbClr val="3E89CE"/>
              </a:gs>
              <a:gs pos="23000">
                <a:schemeClr val="accent1">
                  <a:lumMod val="75000"/>
                </a:schemeClr>
              </a:gs>
            </a:gsLst>
            <a:lin ang="5400000" scaled="1"/>
          </a:gradFill>
          <a:ln w="19050">
            <a:solidFill>
              <a:schemeClr val="accent5">
                <a:lumMod val="60000"/>
                <a:lumOff val="40000"/>
              </a:schemeClr>
            </a:solidFill>
            <a:miter lim="800000"/>
          </a:ln>
        </p:spPr>
        <p:txBody>
          <a:bodyPr wrap="none" lIns="72000" tIns="0" rIns="0" bIns="0" anchor="ctr"/>
          <a:lstStyle/>
          <a:p>
            <a:pPr algn="l"/>
            <a:endParaRPr lang="zh-CN" altLang="en-US"/>
          </a:p>
        </p:txBody>
      </p:sp>
      <p:sp>
        <p:nvSpPr>
          <p:cNvPr id="5" name="Text Box 5"/>
          <p:cNvSpPr txBox="1">
            <a:spLocks noChangeArrowheads="1"/>
          </p:cNvSpPr>
          <p:nvPr/>
        </p:nvSpPr>
        <p:spPr bwMode="auto">
          <a:xfrm>
            <a:off x="1400534" y="1553778"/>
            <a:ext cx="93573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b="1" dirty="0">
                <a:solidFill>
                  <a:schemeClr val="bg1"/>
                </a:solidFill>
                <a:effectLst>
                  <a:outerShdw blurRad="38100" dist="38100" dir="2700000" algn="tl">
                    <a:srgbClr val="000000">
                      <a:alpha val="43137"/>
                    </a:srgbClr>
                  </a:outerShdw>
                </a:effectLst>
                <a:latin typeface="+mn-ea"/>
                <a:ea typeface="+mn-ea"/>
              </a:rPr>
              <a:t>属职业资质课程的培训项目，</a:t>
            </a:r>
            <a:r>
              <a:rPr lang="zh-CN" altLang="en-US" b="1" dirty="0" smtClean="0">
                <a:solidFill>
                  <a:schemeClr val="bg1"/>
                </a:solidFill>
                <a:effectLst>
                  <a:outerShdw blurRad="38100" dist="38100" dir="2700000" algn="tl">
                    <a:srgbClr val="000000">
                      <a:alpha val="43137"/>
                    </a:srgbClr>
                  </a:outerShdw>
                </a:effectLst>
                <a:latin typeface="+mn-ea"/>
                <a:ea typeface="+mn-ea"/>
              </a:rPr>
              <a:t>共有</a:t>
            </a:r>
            <a:r>
              <a:rPr lang="en-US" altLang="zh-CN" b="1" dirty="0" smtClean="0">
                <a:solidFill>
                  <a:schemeClr val="bg1"/>
                </a:solidFill>
                <a:effectLst>
                  <a:outerShdw blurRad="38100" dist="38100" dir="2700000" algn="tl">
                    <a:srgbClr val="000000">
                      <a:alpha val="43137"/>
                    </a:srgbClr>
                  </a:outerShdw>
                </a:effectLst>
                <a:latin typeface="+mn-ea"/>
                <a:ea typeface="+mn-ea"/>
              </a:rPr>
              <a:t>6</a:t>
            </a:r>
            <a:r>
              <a:rPr lang="zh-CN" altLang="en-US" b="1" dirty="0" smtClean="0">
                <a:solidFill>
                  <a:schemeClr val="bg1"/>
                </a:solidFill>
                <a:effectLst>
                  <a:outerShdw blurRad="38100" dist="38100" dir="2700000" algn="tl">
                    <a:srgbClr val="000000">
                      <a:alpha val="43137"/>
                    </a:srgbClr>
                  </a:outerShdw>
                </a:effectLst>
                <a:latin typeface="+mn-ea"/>
                <a:ea typeface="+mn-ea"/>
              </a:rPr>
              <a:t>个</a:t>
            </a:r>
            <a:r>
              <a:rPr lang="zh-CN" altLang="en-US" b="1" dirty="0">
                <a:solidFill>
                  <a:schemeClr val="bg1"/>
                </a:solidFill>
                <a:effectLst>
                  <a:outerShdw blurRad="38100" dist="38100" dir="2700000" algn="tl">
                    <a:srgbClr val="000000">
                      <a:alpha val="43137"/>
                    </a:srgbClr>
                  </a:outerShdw>
                </a:effectLst>
                <a:latin typeface="+mn-ea"/>
                <a:ea typeface="+mn-ea"/>
              </a:rPr>
              <a:t>项目。</a:t>
            </a:r>
          </a:p>
        </p:txBody>
      </p:sp>
      <p:sp>
        <p:nvSpPr>
          <p:cNvPr id="7" name="Text Box 7"/>
          <p:cNvSpPr txBox="1">
            <a:spLocks noChangeArrowheads="1"/>
          </p:cNvSpPr>
          <p:nvPr/>
        </p:nvSpPr>
        <p:spPr bwMode="auto">
          <a:xfrm>
            <a:off x="1413776" y="2268017"/>
            <a:ext cx="954801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chemeClr val="bg1"/>
                </a:solidFill>
                <a:effectLst>
                  <a:outerShdw blurRad="38100" dist="38100" dir="2700000" algn="tl">
                    <a:srgbClr val="000000">
                      <a:alpha val="43137"/>
                    </a:srgbClr>
                  </a:outerShdw>
                </a:effectLst>
                <a:latin typeface="+mn-ea"/>
                <a:ea typeface="+mn-ea"/>
              </a:rPr>
              <a:t>旨在为</a:t>
            </a:r>
            <a:r>
              <a:rPr lang="zh-CN" altLang="en-US" b="1" dirty="0" smtClean="0">
                <a:solidFill>
                  <a:schemeClr val="bg1"/>
                </a:solidFill>
                <a:effectLst>
                  <a:outerShdw blurRad="38100" dist="38100" dir="2700000" algn="tl">
                    <a:srgbClr val="000000">
                      <a:alpha val="43137"/>
                    </a:srgbClr>
                  </a:outerShdw>
                </a:effectLst>
                <a:latin typeface="+mn-ea"/>
                <a:ea typeface="+mn-ea"/>
              </a:rPr>
              <a:t>我校部分</a:t>
            </a:r>
            <a:r>
              <a:rPr lang="zh-CN" altLang="en-US" b="1" dirty="0">
                <a:solidFill>
                  <a:schemeClr val="bg1"/>
                </a:solidFill>
                <a:effectLst>
                  <a:outerShdw blurRad="38100" dist="38100" dir="2700000" algn="tl">
                    <a:srgbClr val="000000">
                      <a:alpha val="43137"/>
                    </a:srgbClr>
                  </a:outerShdw>
                </a:effectLst>
                <a:latin typeface="+mn-ea"/>
                <a:ea typeface="+mn-ea"/>
              </a:rPr>
              <a:t>学有余力的优良学生增加跨学科专业资质的培训培养，有效扩展其专业知识结构，增强知识实用技能，适应社会发展</a:t>
            </a:r>
            <a:r>
              <a:rPr lang="zh-CN" altLang="en-US" b="1" dirty="0" smtClean="0">
                <a:solidFill>
                  <a:schemeClr val="bg1"/>
                </a:solidFill>
                <a:effectLst>
                  <a:outerShdw blurRad="38100" dist="38100" dir="2700000" algn="tl">
                    <a:srgbClr val="000000">
                      <a:alpha val="43137"/>
                    </a:srgbClr>
                  </a:outerShdw>
                </a:effectLst>
                <a:latin typeface="+mn-ea"/>
                <a:ea typeface="+mn-ea"/>
              </a:rPr>
              <a:t>需求。</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9" name="Text Box 9"/>
          <p:cNvSpPr txBox="1">
            <a:spLocks noChangeArrowheads="1"/>
          </p:cNvSpPr>
          <p:nvPr/>
        </p:nvSpPr>
        <p:spPr bwMode="auto">
          <a:xfrm>
            <a:off x="1413777" y="3150048"/>
            <a:ext cx="94824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dirty="0">
                <a:solidFill>
                  <a:schemeClr val="bg1"/>
                </a:solidFill>
                <a:effectLst>
                  <a:outerShdw blurRad="38100" dist="38100" dir="2700000" algn="tl">
                    <a:srgbClr val="000000">
                      <a:alpha val="43137"/>
                    </a:srgbClr>
                  </a:outerShdw>
                </a:effectLst>
                <a:latin typeface="+mn-ea"/>
                <a:ea typeface="+mn-ea"/>
              </a:rPr>
              <a:t>认真研读</a:t>
            </a:r>
            <a:r>
              <a:rPr lang="en-US" altLang="zh-CN" b="1" dirty="0">
                <a:solidFill>
                  <a:schemeClr val="bg1"/>
                </a:solidFill>
                <a:effectLst>
                  <a:outerShdw blurRad="38100" dist="38100" dir="2700000" algn="tl">
                    <a:srgbClr val="000000">
                      <a:alpha val="43137"/>
                    </a:srgbClr>
                  </a:outerShdw>
                </a:effectLst>
                <a:latin typeface="+mn-ea"/>
                <a:ea typeface="+mn-ea"/>
              </a:rPr>
              <a:t>program-10</a:t>
            </a:r>
            <a:r>
              <a:rPr lang="zh-CN" altLang="en-US" b="1" dirty="0">
                <a:solidFill>
                  <a:schemeClr val="bg1"/>
                </a:solidFill>
                <a:effectLst>
                  <a:outerShdw blurRad="38100" dist="38100" dir="2700000" algn="tl">
                    <a:srgbClr val="000000">
                      <a:alpha val="43137"/>
                    </a:srgbClr>
                  </a:outerShdw>
                </a:effectLst>
                <a:latin typeface="+mn-ea"/>
                <a:ea typeface="+mn-ea"/>
              </a:rPr>
              <a:t>的实施办法（总则）和项目方案（分则），特别注意每个项目要求的选修</a:t>
            </a:r>
            <a:r>
              <a:rPr lang="zh-CN" altLang="en-US" b="1" dirty="0" smtClean="0">
                <a:solidFill>
                  <a:schemeClr val="bg1"/>
                </a:solidFill>
                <a:effectLst>
                  <a:outerShdw blurRad="38100" dist="38100" dir="2700000" algn="tl">
                    <a:srgbClr val="000000">
                      <a:alpha val="43137"/>
                    </a:srgbClr>
                  </a:outerShdw>
                </a:effectLst>
                <a:latin typeface="+mn-ea"/>
                <a:ea typeface="+mn-ea"/>
              </a:rPr>
              <a:t>条件（</a:t>
            </a:r>
            <a:r>
              <a:rPr lang="zh-CN" altLang="en-US" sz="1400" b="1" dirty="0">
                <a:solidFill>
                  <a:schemeClr val="bg1"/>
                </a:solidFill>
                <a:effectLst>
                  <a:outerShdw blurRad="38100" dist="38100" dir="2700000" algn="tl">
                    <a:srgbClr val="000000">
                      <a:alpha val="43137"/>
                    </a:srgbClr>
                  </a:outerShdw>
                </a:effectLst>
                <a:latin typeface="+mn-ea"/>
                <a:ea typeface="+mn-ea"/>
              </a:rPr>
              <a:t>网络查询：</a:t>
            </a:r>
            <a:r>
              <a:rPr lang="en-US" altLang="zh-CN" sz="1400" b="1" dirty="0">
                <a:solidFill>
                  <a:schemeClr val="bg1"/>
                </a:solidFill>
                <a:effectLst>
                  <a:outerShdw blurRad="38100" dist="38100" dir="2700000" algn="tl">
                    <a:srgbClr val="000000">
                      <a:alpha val="43137"/>
                    </a:srgbClr>
                  </a:outerShdw>
                </a:effectLst>
                <a:latin typeface="+mn-ea"/>
                <a:ea typeface="+mn-ea"/>
              </a:rPr>
              <a:t>http://www.ucas.ac.cn</a:t>
            </a:r>
            <a:r>
              <a:rPr lang="zh-CN" altLang="en-US" sz="1400" b="1" dirty="0">
                <a:solidFill>
                  <a:schemeClr val="bg1"/>
                </a:solidFill>
                <a:effectLst>
                  <a:outerShdw blurRad="38100" dist="38100" dir="2700000" algn="tl">
                    <a:srgbClr val="000000">
                      <a:alpha val="43137"/>
                    </a:srgbClr>
                  </a:outerShdw>
                </a:effectLst>
                <a:latin typeface="+mn-ea"/>
                <a:ea typeface="+mn-ea"/>
              </a:rPr>
              <a:t> </a:t>
            </a:r>
            <a:r>
              <a:rPr lang="en-US" altLang="zh-CN" sz="1400" b="1" dirty="0" smtClean="0">
                <a:solidFill>
                  <a:schemeClr val="bg1"/>
                </a:solidFill>
                <a:effectLst>
                  <a:outerShdw blurRad="38100" dist="38100" dir="2700000" algn="tl">
                    <a:srgbClr val="000000">
                      <a:alpha val="43137"/>
                    </a:srgbClr>
                  </a:outerShdw>
                </a:effectLst>
                <a:latin typeface="+mn-ea"/>
                <a:ea typeface="+mn-ea"/>
              </a:rPr>
              <a:t>→</a:t>
            </a:r>
            <a:r>
              <a:rPr lang="zh-CN" altLang="en-US" sz="1400" b="1" dirty="0" smtClean="0">
                <a:solidFill>
                  <a:schemeClr val="bg1"/>
                </a:solidFill>
                <a:effectLst>
                  <a:outerShdw blurRad="38100" dist="38100" dir="2700000" algn="tl">
                    <a:srgbClr val="000000">
                      <a:alpha val="43137"/>
                    </a:srgbClr>
                  </a:outerShdw>
                </a:effectLst>
                <a:latin typeface="+mn-ea"/>
                <a:ea typeface="+mn-ea"/>
              </a:rPr>
              <a:t>学生</a:t>
            </a:r>
            <a:r>
              <a:rPr lang="en-US" altLang="zh-CN" sz="1400" b="1" dirty="0" smtClean="0">
                <a:solidFill>
                  <a:schemeClr val="bg1"/>
                </a:solidFill>
                <a:effectLst>
                  <a:outerShdw blurRad="38100" dist="38100" dir="2700000" algn="tl">
                    <a:srgbClr val="000000">
                      <a:alpha val="43137"/>
                    </a:srgbClr>
                  </a:outerShdw>
                </a:effectLst>
                <a:latin typeface="+mn-ea"/>
                <a:ea typeface="+mn-ea"/>
              </a:rPr>
              <a:t>→</a:t>
            </a:r>
            <a:r>
              <a:rPr lang="zh-CN" altLang="en-US" sz="1400" b="1" dirty="0" smtClean="0">
                <a:solidFill>
                  <a:schemeClr val="bg1"/>
                </a:solidFill>
                <a:effectLst>
                  <a:outerShdw blurRad="38100" dist="38100" dir="2700000" algn="tl">
                    <a:srgbClr val="000000">
                      <a:alpha val="43137"/>
                    </a:srgbClr>
                  </a:outerShdw>
                </a:effectLst>
                <a:latin typeface="+mn-ea"/>
                <a:ea typeface="+mn-ea"/>
              </a:rPr>
              <a:t>课程学习</a:t>
            </a:r>
            <a:r>
              <a:rPr lang="en-US" altLang="zh-CN" sz="1400" b="1" dirty="0" smtClean="0">
                <a:solidFill>
                  <a:schemeClr val="bg1"/>
                </a:solidFill>
                <a:effectLst>
                  <a:outerShdw blurRad="38100" dist="38100" dir="2700000" algn="tl">
                    <a:srgbClr val="000000">
                      <a:alpha val="43137"/>
                    </a:srgbClr>
                  </a:outerShdw>
                </a:effectLst>
                <a:latin typeface="+mn-ea"/>
                <a:ea typeface="+mn-ea"/>
              </a:rPr>
              <a:t>→</a:t>
            </a:r>
            <a:r>
              <a:rPr lang="zh-CN" altLang="en-US" sz="1400" b="1" dirty="0">
                <a:solidFill>
                  <a:schemeClr val="bg1"/>
                </a:solidFill>
                <a:effectLst>
                  <a:outerShdw blurRad="38100" dist="38100" dir="2700000" algn="tl">
                    <a:srgbClr val="000000">
                      <a:alpha val="43137"/>
                    </a:srgbClr>
                  </a:outerShdw>
                </a:effectLst>
                <a:latin typeface="+mn-ea"/>
                <a:ea typeface="+mn-ea"/>
              </a:rPr>
              <a:t>规章制度→ </a:t>
            </a:r>
            <a:r>
              <a:rPr lang="en-US" altLang="zh-CN" sz="1400" b="1" dirty="0">
                <a:solidFill>
                  <a:schemeClr val="bg1"/>
                </a:solidFill>
                <a:effectLst>
                  <a:outerShdw blurRad="38100" dist="38100" dir="2700000" algn="tl">
                    <a:srgbClr val="000000">
                      <a:alpha val="43137"/>
                    </a:srgbClr>
                  </a:outerShdw>
                </a:effectLst>
                <a:latin typeface="+mn-ea"/>
                <a:ea typeface="+mn-ea"/>
              </a:rPr>
              <a:t>program-10 </a:t>
            </a:r>
            <a:r>
              <a:rPr lang="zh-CN" altLang="en-US" sz="1400" b="1" dirty="0" smtClean="0">
                <a:solidFill>
                  <a:schemeClr val="bg1"/>
                </a:solidFill>
                <a:effectLst>
                  <a:outerShdw blurRad="38100" dist="38100" dir="2700000" algn="tl">
                    <a:srgbClr val="000000">
                      <a:alpha val="43137"/>
                    </a:srgbClr>
                  </a:outerShdw>
                </a:effectLst>
                <a:latin typeface="+mn-ea"/>
                <a:ea typeface="+mn-ea"/>
              </a:rPr>
              <a:t>）。</a:t>
            </a:r>
            <a:endParaRPr lang="zh-CN" altLang="en-US" sz="1400" b="1" dirty="0">
              <a:solidFill>
                <a:schemeClr val="bg1"/>
              </a:solidFill>
              <a:effectLst>
                <a:outerShdw blurRad="38100" dist="38100" dir="2700000" algn="tl">
                  <a:srgbClr val="000000">
                    <a:alpha val="43137"/>
                  </a:srgbClr>
                </a:outerShdw>
              </a:effectLst>
              <a:latin typeface="+mn-ea"/>
              <a:ea typeface="+mn-ea"/>
            </a:endParaRPr>
          </a:p>
        </p:txBody>
      </p:sp>
      <p:sp>
        <p:nvSpPr>
          <p:cNvPr id="11" name="Text Box 11"/>
          <p:cNvSpPr txBox="1">
            <a:spLocks noChangeArrowheads="1"/>
          </p:cNvSpPr>
          <p:nvPr/>
        </p:nvSpPr>
        <p:spPr bwMode="auto">
          <a:xfrm>
            <a:off x="1413778" y="4139898"/>
            <a:ext cx="8992521"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dirty="0">
                <a:solidFill>
                  <a:schemeClr val="bg1"/>
                </a:solidFill>
                <a:effectLst>
                  <a:outerShdw blurRad="38100" dist="38100" dir="2700000" algn="tl">
                    <a:srgbClr val="000000">
                      <a:alpha val="43137"/>
                    </a:srgbClr>
                  </a:outerShdw>
                </a:effectLst>
                <a:latin typeface="+mn-ea"/>
                <a:ea typeface="+mn-ea"/>
              </a:rPr>
              <a:t>符合选修条件的学生在学期间只能修读一个课程证书</a:t>
            </a:r>
            <a:r>
              <a:rPr lang="zh-CN" altLang="en-US" b="1" dirty="0" smtClean="0">
                <a:solidFill>
                  <a:schemeClr val="bg1"/>
                </a:solidFill>
                <a:effectLst>
                  <a:outerShdw blurRad="38100" dist="38100" dir="2700000" algn="tl">
                    <a:srgbClr val="000000">
                      <a:alpha val="43137"/>
                    </a:srgbClr>
                  </a:outerShdw>
                </a:effectLst>
                <a:latin typeface="+mn-ea"/>
                <a:ea typeface="+mn-ea"/>
              </a:rPr>
              <a:t>项目。</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17" name="Text Box 17"/>
          <p:cNvSpPr txBox="1">
            <a:spLocks noChangeArrowheads="1"/>
          </p:cNvSpPr>
          <p:nvPr/>
        </p:nvSpPr>
        <p:spPr bwMode="auto">
          <a:xfrm>
            <a:off x="1413776" y="4881563"/>
            <a:ext cx="956864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b="1" dirty="0">
                <a:solidFill>
                  <a:schemeClr val="bg1"/>
                </a:solidFill>
                <a:effectLst>
                  <a:outerShdw blurRad="38100" dist="38100" dir="2700000" algn="tl">
                    <a:srgbClr val="000000">
                      <a:alpha val="43137"/>
                    </a:srgbClr>
                  </a:outerShdw>
                </a:effectLst>
                <a:latin typeface="+mn-ea"/>
                <a:ea typeface="+mn-ea"/>
              </a:rPr>
              <a:t>由于是项目负责制，每个院系的项目具体要求包括审核办法、截止时间都不尽相同，注意随时查看相关</a:t>
            </a:r>
            <a:r>
              <a:rPr lang="zh-CN" altLang="en-US" b="1" dirty="0" smtClean="0">
                <a:solidFill>
                  <a:schemeClr val="bg1"/>
                </a:solidFill>
                <a:effectLst>
                  <a:outerShdw blurRad="38100" dist="38100" dir="2700000" algn="tl">
                    <a:srgbClr val="000000">
                      <a:alpha val="43137"/>
                    </a:srgbClr>
                  </a:outerShdw>
                </a:effectLst>
                <a:latin typeface="+mn-ea"/>
                <a:ea typeface="+mn-ea"/>
              </a:rPr>
              <a:t>通知。</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20" name="Text Box 20"/>
          <p:cNvSpPr txBox="1">
            <a:spLocks noChangeArrowheads="1"/>
          </p:cNvSpPr>
          <p:nvPr/>
        </p:nvSpPr>
        <p:spPr bwMode="auto">
          <a:xfrm>
            <a:off x="1424093" y="5857185"/>
            <a:ext cx="954801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b="1" dirty="0">
                <a:solidFill>
                  <a:schemeClr val="bg1"/>
                </a:solidFill>
                <a:effectLst>
                  <a:outerShdw blurRad="38100" dist="38100" dir="2700000" algn="tl">
                    <a:srgbClr val="000000">
                      <a:alpha val="43137"/>
                    </a:srgbClr>
                  </a:outerShdw>
                </a:effectLst>
                <a:latin typeface="+mn-ea"/>
                <a:ea typeface="+mn-ea"/>
              </a:rPr>
              <a:t>选课结束后，自己下载、打印选课单，本人审核鉴字后交送项目所在院</a:t>
            </a:r>
            <a:r>
              <a:rPr lang="zh-CN" altLang="en-US" b="1" dirty="0" smtClean="0">
                <a:solidFill>
                  <a:schemeClr val="bg1"/>
                </a:solidFill>
                <a:effectLst>
                  <a:outerShdw blurRad="38100" dist="38100" dir="2700000" algn="tl">
                    <a:srgbClr val="000000">
                      <a:alpha val="43137"/>
                    </a:srgbClr>
                  </a:outerShdw>
                </a:effectLst>
                <a:latin typeface="+mn-ea"/>
                <a:ea typeface="+mn-ea"/>
              </a:rPr>
              <a:t>系。</a:t>
            </a:r>
            <a:endParaRPr lang="zh-CN" altLang="en-US" b="1" dirty="0">
              <a:solidFill>
                <a:schemeClr val="bg1"/>
              </a:solidFill>
              <a:effectLst>
                <a:outerShdw blurRad="38100" dist="38100" dir="2700000" algn="tl">
                  <a:srgbClr val="000000">
                    <a:alpha val="43137"/>
                  </a:srgbClr>
                </a:outerShdw>
              </a:effectLst>
              <a:latin typeface="+mn-ea"/>
              <a:ea typeface="+mn-ea"/>
            </a:endParaRPr>
          </a:p>
        </p:txBody>
      </p:sp>
      <p:sp>
        <p:nvSpPr>
          <p:cNvPr id="22" name="Rectangle 13"/>
          <p:cNvSpPr>
            <a:spLocks noChangeArrowheads="1"/>
          </p:cNvSpPr>
          <p:nvPr/>
        </p:nvSpPr>
        <p:spPr bwMode="auto">
          <a:xfrm>
            <a:off x="955675" y="1510212"/>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smtClean="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1</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3" name="Rectangle 13"/>
          <p:cNvSpPr>
            <a:spLocks noChangeArrowheads="1"/>
          </p:cNvSpPr>
          <p:nvPr/>
        </p:nvSpPr>
        <p:spPr bwMode="auto">
          <a:xfrm>
            <a:off x="968294" y="2357865"/>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smtClean="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2</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5" name="Rectangle 13"/>
          <p:cNvSpPr>
            <a:spLocks noChangeArrowheads="1"/>
          </p:cNvSpPr>
          <p:nvPr/>
        </p:nvSpPr>
        <p:spPr bwMode="auto">
          <a:xfrm>
            <a:off x="977608" y="3252673"/>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smtClean="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3</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7" name="Rectangle 13"/>
          <p:cNvSpPr>
            <a:spLocks noChangeArrowheads="1"/>
          </p:cNvSpPr>
          <p:nvPr/>
        </p:nvSpPr>
        <p:spPr bwMode="auto">
          <a:xfrm>
            <a:off x="968296" y="4103589"/>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smtClean="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4</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29" name="Rectangle 13"/>
          <p:cNvSpPr>
            <a:spLocks noChangeArrowheads="1"/>
          </p:cNvSpPr>
          <p:nvPr/>
        </p:nvSpPr>
        <p:spPr bwMode="auto">
          <a:xfrm>
            <a:off x="968294" y="4964764"/>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smtClean="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5</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
        <p:nvSpPr>
          <p:cNvPr id="31" name="Rectangle 13"/>
          <p:cNvSpPr>
            <a:spLocks noChangeArrowheads="1"/>
          </p:cNvSpPr>
          <p:nvPr/>
        </p:nvSpPr>
        <p:spPr bwMode="auto">
          <a:xfrm>
            <a:off x="987926" y="5820131"/>
            <a:ext cx="347638" cy="348747"/>
          </a:xfrm>
          <a:prstGeom prst="rect">
            <a:avLst/>
          </a:prstGeom>
          <a:solidFill>
            <a:srgbClr val="FFC409"/>
          </a:solidFill>
          <a:ln w="9525">
            <a:noFill/>
            <a:miter lim="800000"/>
          </a:ln>
        </p:spPr>
        <p:txBody>
          <a:bodyPr lIns="0" tIns="0" rIns="0" bIns="0" anchor="ctr" anchorCtr="1"/>
          <a:lstStyle/>
          <a:p>
            <a:pPr algn="ctr"/>
            <a:r>
              <a:rPr kumimoji="1" lang="en-US" altLang="zh-CN" sz="2400" b="1" dirty="0" smtClean="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rPr>
              <a:t>6</a:t>
            </a:r>
            <a:endParaRPr kumimoji="1" lang="zh-CN" alt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Arial Unicode MS" panose="020B0604020202020204" charset="-122"/>
              <a:cs typeface="Arial Unicode MS" panose="020B060402020202020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87263" cy="6858000"/>
          </a:xfr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9"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08</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TextBox 25"/>
          <p:cNvSpPr txBox="1">
            <a:spLocks noChangeArrowheads="1"/>
          </p:cNvSpPr>
          <p:nvPr/>
        </p:nvSpPr>
        <p:spPr bwMode="auto">
          <a:xfrm>
            <a:off x="3850552" y="2734933"/>
            <a:ext cx="665301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主要</a:t>
            </a:r>
            <a:r>
              <a:rPr lang="zh-CN" altLang="en-US" sz="5400" b="1" dirty="0">
                <a:solidFill>
                  <a:srgbClr val="FDCB34"/>
                </a:solidFill>
                <a:latin typeface="微软雅黑" panose="020B0503020204020204" pitchFamily="34" charset="-122"/>
                <a:ea typeface="微软雅黑" panose="020B0503020204020204" pitchFamily="34" charset="-122"/>
              </a:rPr>
              <a:t>时间节点</a:t>
            </a: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八、主要时间节点</a:t>
            </a:r>
            <a:endParaRPr lang="zh-CN" altLang="en-US" dirty="0"/>
          </a:p>
        </p:txBody>
      </p:sp>
      <p:graphicFrame>
        <p:nvGraphicFramePr>
          <p:cNvPr id="4" name="Group 55"/>
          <p:cNvGraphicFramePr>
            <a:graphicFrameLocks noGrp="1"/>
          </p:cNvGraphicFramePr>
          <p:nvPr>
            <p:custDataLst>
              <p:tags r:id="rId1"/>
            </p:custDataLst>
          </p:nvPr>
        </p:nvGraphicFramePr>
        <p:xfrm>
          <a:off x="382270" y="1318260"/>
          <a:ext cx="11473180" cy="4717890"/>
        </p:xfrm>
        <a:graphic>
          <a:graphicData uri="http://schemas.openxmlformats.org/drawingml/2006/table">
            <a:tbl>
              <a:tblPr firstRow="1" bandRow="1">
                <a:tableStyleId>{5DA37D80-6434-44D0-A028-1B22A696006F}</a:tableStyleId>
              </a:tblPr>
              <a:tblGrid>
                <a:gridCol w="3724910">
                  <a:extLst>
                    <a:ext uri="{9D8B030D-6E8A-4147-A177-3AD203B41FA5}">
                      <a16:colId xmlns:a16="http://schemas.microsoft.com/office/drawing/2014/main" val="20000"/>
                    </a:ext>
                  </a:extLst>
                </a:gridCol>
                <a:gridCol w="3202305">
                  <a:extLst>
                    <a:ext uri="{9D8B030D-6E8A-4147-A177-3AD203B41FA5}">
                      <a16:colId xmlns:a16="http://schemas.microsoft.com/office/drawing/2014/main" val="20001"/>
                    </a:ext>
                  </a:extLst>
                </a:gridCol>
                <a:gridCol w="4545965">
                  <a:extLst>
                    <a:ext uri="{9D8B030D-6E8A-4147-A177-3AD203B41FA5}">
                      <a16:colId xmlns:a16="http://schemas.microsoft.com/office/drawing/2014/main" val="20002"/>
                    </a:ext>
                  </a:extLst>
                </a:gridCol>
              </a:tblGrid>
              <a:tr h="4779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outerShdw blurRad="38100" dist="38100" dir="2700000" algn="tl">
                              <a:srgbClr val="FFFFFF"/>
                            </a:outerShdw>
                          </a:effectLst>
                        </a:rPr>
                        <a:t>时间节点</a:t>
                      </a:r>
                      <a:endParaRPr kumimoji="0" lang="zh-CN" altLang="en-US" sz="2000" b="1" i="0" u="none" strike="noStrike" cap="none" normalizeH="0" baseline="0" dirty="0" smtClean="0">
                        <a:ln>
                          <a:noFill/>
                        </a:ln>
                        <a:solidFill>
                          <a:schemeClr val="tx1"/>
                        </a:solidFill>
                        <a:effectLst>
                          <a:outerShdw blurRad="38100" dist="38100" dir="2700000" algn="tl">
                            <a:srgbClr val="FFFFFF"/>
                          </a:outerShdw>
                        </a:effectLst>
                        <a:latin typeface="+mn-ea"/>
                        <a:ea typeface="+mn-ea"/>
                      </a:endParaRPr>
                    </a:p>
                  </a:txBody>
                  <a:tcPr marT="45712" marB="45712" anchor="ct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outerShdw blurRad="38100" dist="38100" dir="2700000" algn="tl">
                              <a:srgbClr val="FFFFFF"/>
                            </a:outerShdw>
                          </a:effectLst>
                        </a:rPr>
                        <a:t>事项</a:t>
                      </a:r>
                      <a:endParaRPr kumimoji="0" lang="zh-CN" altLang="en-US" sz="2000" b="1" i="0" u="none" strike="noStrike" cap="none" normalizeH="0" baseline="0" dirty="0" smtClean="0">
                        <a:ln>
                          <a:noFill/>
                        </a:ln>
                        <a:solidFill>
                          <a:schemeClr val="tx1"/>
                        </a:solidFill>
                        <a:effectLst>
                          <a:outerShdw blurRad="38100" dist="38100" dir="2700000" algn="tl">
                            <a:srgbClr val="FFFFFF"/>
                          </a:outerShdw>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0"/>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rgbClr val="FF0000"/>
                          </a:solidFill>
                          <a:effectLst/>
                          <a:latin typeface="+mn-ea"/>
                          <a:ea typeface="+mn-ea"/>
                        </a:rPr>
                        <a:t>9</a:t>
                      </a:r>
                      <a:r>
                        <a:rPr kumimoji="0" lang="zh-CN" altLang="en-US" sz="1400" b="0" i="0" u="none" strike="noStrike" cap="none" normalizeH="0" baseline="0" dirty="0" smtClean="0">
                          <a:ln>
                            <a:noFill/>
                          </a:ln>
                          <a:solidFill>
                            <a:srgbClr val="FF0000"/>
                          </a:solidFill>
                          <a:effectLst/>
                          <a:latin typeface="+mn-ea"/>
                          <a:ea typeface="+mn-ea"/>
                        </a:rPr>
                        <a:t>月</a:t>
                      </a:r>
                      <a:r>
                        <a:rPr kumimoji="0" lang="en-US" altLang="zh-CN" sz="1400" b="0" i="0" u="none" strike="noStrike" cap="none" normalizeH="0" baseline="0" dirty="0" smtClean="0">
                          <a:ln>
                            <a:noFill/>
                          </a:ln>
                          <a:solidFill>
                            <a:srgbClr val="FF0000"/>
                          </a:solidFill>
                          <a:effectLst/>
                          <a:latin typeface="+mn-ea"/>
                          <a:ea typeface="+mn-ea"/>
                        </a:rPr>
                        <a:t>9</a:t>
                      </a:r>
                      <a:r>
                        <a:rPr kumimoji="0" lang="zh-CN" altLang="en-US" sz="1400" b="0" i="0" u="none" strike="noStrike" cap="none" normalizeH="0" baseline="0" dirty="0" smtClean="0">
                          <a:ln>
                            <a:noFill/>
                          </a:ln>
                          <a:solidFill>
                            <a:srgbClr val="FF0000"/>
                          </a:solidFill>
                          <a:effectLst/>
                          <a:latin typeface="+mn-ea"/>
                          <a:ea typeface="+mn-ea"/>
                        </a:rPr>
                        <a:t>日</a:t>
                      </a:r>
                      <a:r>
                        <a:rPr kumimoji="0" lang="en-US" altLang="zh-CN" sz="1400" b="0" i="0" u="none" strike="noStrike" cap="none" normalizeH="0" baseline="0" dirty="0" smtClean="0">
                          <a:ln>
                            <a:noFill/>
                          </a:ln>
                          <a:solidFill>
                            <a:srgbClr val="FF0000"/>
                          </a:solidFill>
                          <a:effectLst/>
                          <a:latin typeface="+mn-ea"/>
                          <a:ea typeface="+mn-ea"/>
                        </a:rPr>
                        <a:t>-10</a:t>
                      </a:r>
                      <a:r>
                        <a:rPr kumimoji="0" lang="zh-CN" altLang="en-US" sz="1400" b="0" i="0" u="none" strike="noStrike" cap="none" normalizeH="0" baseline="0" dirty="0" smtClean="0">
                          <a:ln>
                            <a:noFill/>
                          </a:ln>
                          <a:solidFill>
                            <a:srgbClr val="FF0000"/>
                          </a:solidFill>
                          <a:effectLst/>
                          <a:latin typeface="+mn-ea"/>
                          <a:ea typeface="+mn-ea"/>
                        </a:rPr>
                        <a:t>日</a:t>
                      </a: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ea"/>
                          <a:ea typeface="+mn-ea"/>
                        </a:rPr>
                        <a:t>未获得硕士学位英语免修免考认定和慕课学习资格</a:t>
                      </a:r>
                      <a:r>
                        <a:rPr kumimoji="1" lang="zh-CN" altLang="en-US" sz="1400" dirty="0" smtClean="0">
                          <a:ln>
                            <a:noFill/>
                          </a:ln>
                          <a:effectLst/>
                          <a:latin typeface="微软雅黑" panose="020B0503020204020204" pitchFamily="34" charset="-122"/>
                          <a:ea typeface="微软雅黑" panose="020B0503020204020204" pitchFamily="34" charset="-122"/>
                          <a:cs typeface="楷体_GB2312"/>
                          <a:sym typeface="+mn-ea"/>
                        </a:rPr>
                        <a:t>（含未申请免修免考认定）</a:t>
                      </a:r>
                      <a:r>
                        <a:rPr kumimoji="0" lang="zh-CN" altLang="en-US" sz="1400" b="0" i="0" u="none" strike="noStrike" cap="none" normalizeH="0" baseline="0" dirty="0" smtClean="0">
                          <a:ln>
                            <a:noFill/>
                          </a:ln>
                          <a:solidFill>
                            <a:schemeClr val="tx1"/>
                          </a:solidFill>
                          <a:effectLst/>
                          <a:latin typeface="+mn-ea"/>
                          <a:ea typeface="+mn-ea"/>
                        </a:rPr>
                        <a:t>的集中教学研究生参加外语系组织的英语线上自测</a:t>
                      </a:r>
                    </a:p>
                  </a:txBody>
                  <a:tcPr marT="45712" marB="45712" anchor="ctr" horzOverflow="overflow"/>
                </a:tc>
                <a:tc hMerge="1">
                  <a:txBody>
                    <a:bodyPr/>
                    <a:lstStyle/>
                    <a:p>
                      <a:endParaRPr lang="zh-CN"/>
                    </a:p>
                  </a:txBody>
                  <a:tcPr/>
                </a:tc>
                <a:extLst>
                  <a:ext uri="{0D108BD9-81ED-4DB2-BD59-A6C34878D82A}">
                    <a16:rowId xmlns:a16="http://schemas.microsoft.com/office/drawing/2014/main" val="10001"/>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smtClean="0">
                          <a:ln>
                            <a:noFill/>
                          </a:ln>
                          <a:solidFill>
                            <a:srgbClr val="FF0000"/>
                          </a:solidFill>
                          <a:effectLst/>
                        </a:rPr>
                        <a:t>9</a:t>
                      </a:r>
                      <a:r>
                        <a:rPr kumimoji="0" lang="zh-CN" altLang="zh-CN" sz="1400" u="none" strike="noStrike" kern="1200" cap="none" normalizeH="0" baseline="0" dirty="0" smtClean="0">
                          <a:ln>
                            <a:noFill/>
                          </a:ln>
                          <a:solidFill>
                            <a:srgbClr val="FF0000"/>
                          </a:solidFill>
                          <a:effectLst/>
                        </a:rPr>
                        <a:t>月</a:t>
                      </a:r>
                      <a:r>
                        <a:rPr kumimoji="0" lang="en-US" altLang="zh-CN" sz="1400" u="none" strike="noStrike" kern="1200" cap="none" normalizeH="0" baseline="0" dirty="0" smtClean="0">
                          <a:ln>
                            <a:noFill/>
                          </a:ln>
                          <a:solidFill>
                            <a:srgbClr val="FF0000"/>
                          </a:solidFill>
                          <a:effectLst/>
                        </a:rPr>
                        <a:t>9</a:t>
                      </a:r>
                      <a:r>
                        <a:rPr kumimoji="0" lang="zh-CN" altLang="zh-CN" sz="1400" u="none" strike="noStrike" kern="1200" cap="none" normalizeH="0" baseline="0" dirty="0" smtClean="0">
                          <a:ln>
                            <a:noFill/>
                          </a:ln>
                          <a:solidFill>
                            <a:srgbClr val="FF0000"/>
                          </a:solidFill>
                          <a:effectLst/>
                        </a:rPr>
                        <a:t>日</a:t>
                      </a:r>
                      <a:r>
                        <a:rPr kumimoji="0" lang="en-US" altLang="zh-CN" sz="1400" u="none" strike="noStrike" kern="1200" cap="none" normalizeH="0" baseline="0" dirty="0" smtClean="0">
                          <a:ln>
                            <a:noFill/>
                          </a:ln>
                          <a:solidFill>
                            <a:srgbClr val="FF0000"/>
                          </a:solidFill>
                          <a:effectLst/>
                        </a:rPr>
                        <a:t>12:30</a:t>
                      </a:r>
                      <a:endParaRPr kumimoji="0" lang="zh-CN" altLang="zh-CN" sz="1400" b="1" i="0" u="none" strike="noStrike" kern="1200" cap="none" normalizeH="0" baseline="0" dirty="0" smtClean="0">
                        <a:ln>
                          <a:noFill/>
                        </a:ln>
                        <a:solidFill>
                          <a:srgbClr val="FF0000"/>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u="none" strike="noStrike" kern="1200" cap="none" normalizeH="0" baseline="0" dirty="0" smtClean="0">
                          <a:ln>
                            <a:noFill/>
                          </a:ln>
                          <a:effectLst/>
                        </a:rPr>
                        <a:t>已报名</a:t>
                      </a:r>
                      <a:r>
                        <a:rPr kumimoji="0" lang="zh-CN" altLang="zh-CN" sz="1400" u="none" strike="noStrike" kern="1200" cap="none" normalizeH="0" baseline="0" dirty="0" smtClean="0">
                          <a:ln>
                            <a:noFill/>
                          </a:ln>
                          <a:effectLst/>
                        </a:rPr>
                        <a:t>统招博士和高年级硕士</a:t>
                      </a:r>
                      <a:r>
                        <a:rPr kumimoji="0" lang="zh-CN" altLang="en-US" sz="1400" u="none" strike="noStrike" kern="1200" cap="none" normalizeH="0" baseline="0" dirty="0" smtClean="0">
                          <a:ln>
                            <a:noFill/>
                          </a:ln>
                          <a:effectLst/>
                        </a:rPr>
                        <a:t>英语</a:t>
                      </a:r>
                      <a:r>
                        <a:rPr kumimoji="0" lang="en-US" altLang="zh-CN" sz="1400" u="none" strike="noStrike" kern="1200" cap="none" normalizeH="0" baseline="0" dirty="0" smtClean="0">
                          <a:ln>
                            <a:noFill/>
                          </a:ln>
                          <a:effectLst/>
                        </a:rPr>
                        <a:t>B</a:t>
                      </a:r>
                      <a:r>
                        <a:rPr kumimoji="0" lang="zh-CN" altLang="zh-CN" sz="1400" u="none" strike="noStrike" kern="1200" cap="none" normalizeH="0" baseline="0" dirty="0" smtClean="0">
                          <a:ln>
                            <a:noFill/>
                          </a:ln>
                          <a:effectLst/>
                        </a:rPr>
                        <a:t>选课</a:t>
                      </a:r>
                      <a:endParaRPr kumimoji="0" lang="en-US" altLang="zh-CN" sz="1400" u="none" strike="noStrike" kern="1200" cap="none" normalizeH="0" baseline="0" dirty="0" smtClean="0">
                        <a:ln>
                          <a:noFill/>
                        </a:ln>
                        <a:solidFill>
                          <a:srgbClr val="FF0000"/>
                        </a:solidFill>
                        <a:effectLst/>
                      </a:endParaRPr>
                    </a:p>
                  </a:txBody>
                  <a:tcPr marT="45712" marB="45712" anchor="ctr" horzOverflow="overflow"/>
                </a:tc>
                <a:tc hMerge="1">
                  <a:txBody>
                    <a:bodyPr/>
                    <a:lstStyle/>
                    <a:p>
                      <a:endParaRPr lang="zh-CN"/>
                    </a:p>
                  </a:txBody>
                  <a:tcPr marT="45712" marB="45712" anchor="ctr" horzOverflow="overflow"/>
                </a:tc>
                <a:extLst>
                  <a:ext uri="{0D108BD9-81ED-4DB2-BD59-A6C34878D82A}">
                    <a16:rowId xmlns:a16="http://schemas.microsoft.com/office/drawing/2014/main" val="10002"/>
                  </a:ext>
                </a:extLst>
              </a:tr>
              <a:tr h="367665">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smtClean="0">
                          <a:ln>
                            <a:noFill/>
                          </a:ln>
                          <a:solidFill>
                            <a:srgbClr val="FF0000"/>
                          </a:solidFill>
                          <a:effectLst/>
                        </a:rPr>
                        <a:t>9</a:t>
                      </a:r>
                      <a:r>
                        <a:rPr kumimoji="0" lang="zh-CN" altLang="zh-CN" sz="1400" u="none" strike="noStrike" kern="1200" cap="none" normalizeH="0" baseline="0" dirty="0" smtClean="0">
                          <a:ln>
                            <a:noFill/>
                          </a:ln>
                          <a:solidFill>
                            <a:srgbClr val="FF0000"/>
                          </a:solidFill>
                          <a:effectLst/>
                        </a:rPr>
                        <a:t>月</a:t>
                      </a:r>
                      <a:r>
                        <a:rPr kumimoji="0" lang="en-US" altLang="zh-CN" sz="1400" u="none" strike="noStrike" kern="1200" cap="none" normalizeH="0" baseline="0" dirty="0" smtClean="0">
                          <a:ln>
                            <a:noFill/>
                          </a:ln>
                          <a:solidFill>
                            <a:srgbClr val="FF0000"/>
                          </a:solidFill>
                          <a:effectLst/>
                        </a:rPr>
                        <a:t>12</a:t>
                      </a:r>
                      <a:r>
                        <a:rPr kumimoji="0" lang="zh-CN" altLang="zh-CN" sz="1400" u="none" strike="noStrike" kern="1200" cap="none" normalizeH="0" baseline="0" dirty="0" smtClean="0">
                          <a:ln>
                            <a:noFill/>
                          </a:ln>
                          <a:solidFill>
                            <a:srgbClr val="FF0000"/>
                          </a:solidFill>
                          <a:effectLst/>
                        </a:rPr>
                        <a:t>日</a:t>
                      </a:r>
                      <a:r>
                        <a:rPr kumimoji="0" lang="en-US" altLang="zh-CN" sz="1400" u="none" strike="noStrike" kern="1200" cap="none" normalizeH="0" baseline="0" dirty="0" smtClean="0">
                          <a:ln>
                            <a:noFill/>
                          </a:ln>
                          <a:solidFill>
                            <a:srgbClr val="FF0000"/>
                          </a:solidFill>
                          <a:effectLst/>
                        </a:rPr>
                        <a:t> 12:30</a:t>
                      </a:r>
                      <a:endParaRPr kumimoji="0" lang="zh-CN" altLang="en-US" sz="1400" b="1" i="0" u="none" strike="noStrike" kern="1200" cap="none" normalizeH="0" baseline="0" dirty="0" smtClean="0">
                        <a:ln>
                          <a:noFill/>
                        </a:ln>
                        <a:solidFill>
                          <a:srgbClr val="FF0000"/>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u="none" strike="noStrike" kern="1200" cap="none" normalizeH="0" baseline="0" dirty="0" smtClean="0">
                          <a:ln>
                            <a:noFill/>
                          </a:ln>
                          <a:effectLst/>
                        </a:rPr>
                        <a:t>集中教学研究生开始选课、一年级直博生“中国马克思主义与当代”</a:t>
                      </a:r>
                      <a:r>
                        <a:rPr kumimoji="0" lang="zh-CN" altLang="en-US" sz="1400" u="none" strike="noStrike" kern="1200" cap="none" normalizeH="0" baseline="0" dirty="0" smtClean="0">
                          <a:ln>
                            <a:noFill/>
                          </a:ln>
                          <a:effectLst/>
                        </a:rPr>
                        <a:t>与“英语</a:t>
                      </a:r>
                      <a:r>
                        <a:rPr kumimoji="0" lang="en-US" altLang="zh-CN" sz="1400" u="none" strike="noStrike" kern="1200" cap="none" normalizeH="0" baseline="0" dirty="0" smtClean="0">
                          <a:ln>
                            <a:noFill/>
                          </a:ln>
                          <a:effectLst/>
                        </a:rPr>
                        <a:t>B</a:t>
                      </a:r>
                      <a:r>
                        <a:rPr kumimoji="0" lang="zh-CN" altLang="en-US" sz="1400" u="none" strike="noStrike" kern="1200" cap="none" normalizeH="0" baseline="0" dirty="0" smtClean="0">
                          <a:ln>
                            <a:noFill/>
                          </a:ln>
                          <a:effectLst/>
                        </a:rPr>
                        <a:t>”开始选课</a:t>
                      </a:r>
                      <a:endParaRPr kumimoji="0" lang="zh-CN" altLang="en-US" sz="1400" b="1" i="0" u="none" strike="noStrike" kern="1200" cap="none" normalizeH="0" baseline="0" dirty="0" smtClean="0">
                        <a:ln>
                          <a:noFill/>
                        </a:ln>
                        <a:solidFill>
                          <a:schemeClr val="tx1"/>
                        </a:solidFill>
                        <a:effectLst/>
                        <a:latin typeface="+mn-ea"/>
                        <a:ea typeface="+mn-ea"/>
                        <a:cs typeface="+mn-cs"/>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3"/>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u="none" strike="noStrike" kern="1200" cap="none" normalizeH="0" baseline="0" dirty="0" smtClean="0">
                          <a:ln>
                            <a:noFill/>
                          </a:ln>
                          <a:solidFill>
                            <a:srgbClr val="FF0000"/>
                          </a:solidFill>
                          <a:effectLst/>
                        </a:rPr>
                        <a:t>9</a:t>
                      </a:r>
                      <a:r>
                        <a:rPr kumimoji="0" lang="zh-CN" altLang="zh-CN" sz="1400" u="none" strike="noStrike" kern="1200" cap="none" normalizeH="0" baseline="0" dirty="0" smtClean="0">
                          <a:ln>
                            <a:noFill/>
                          </a:ln>
                          <a:solidFill>
                            <a:srgbClr val="FF0000"/>
                          </a:solidFill>
                          <a:effectLst/>
                        </a:rPr>
                        <a:t>月</a:t>
                      </a:r>
                      <a:r>
                        <a:rPr kumimoji="0" lang="en-US" altLang="zh-CN" sz="1400" u="none" strike="noStrike" kern="1200" cap="none" normalizeH="0" baseline="0" dirty="0" smtClean="0">
                          <a:ln>
                            <a:noFill/>
                          </a:ln>
                          <a:solidFill>
                            <a:srgbClr val="FF0000"/>
                          </a:solidFill>
                          <a:effectLst/>
                        </a:rPr>
                        <a:t>13</a:t>
                      </a:r>
                      <a:r>
                        <a:rPr kumimoji="0" lang="zh-CN" altLang="zh-CN" sz="1400" u="none" strike="noStrike" kern="1200" cap="none" normalizeH="0" baseline="0" dirty="0" smtClean="0">
                          <a:ln>
                            <a:noFill/>
                          </a:ln>
                          <a:solidFill>
                            <a:srgbClr val="FF0000"/>
                          </a:solidFill>
                          <a:effectLst/>
                        </a:rPr>
                        <a:t>日</a:t>
                      </a:r>
                      <a:r>
                        <a:rPr kumimoji="0" lang="en-US" altLang="zh-CN" sz="1400" u="none" strike="noStrike" kern="1200" cap="none" normalizeH="0" baseline="0" dirty="0" smtClean="0">
                          <a:ln>
                            <a:noFill/>
                          </a:ln>
                          <a:solidFill>
                            <a:srgbClr val="FF0000"/>
                          </a:solidFill>
                          <a:effectLst/>
                        </a:rPr>
                        <a:t>12:30</a:t>
                      </a:r>
                      <a:endParaRPr kumimoji="0" lang="zh-CN" altLang="en-US" sz="1400" b="1" i="0" u="none" strike="noStrike" kern="1200" cap="none" normalizeH="0" baseline="0" dirty="0" smtClean="0">
                        <a:ln>
                          <a:noFill/>
                        </a:ln>
                        <a:solidFill>
                          <a:srgbClr val="FF0000"/>
                        </a:solidFill>
                        <a:effectLst/>
                        <a:latin typeface="+mn-ea"/>
                        <a:ea typeface="+mn-ea"/>
                        <a:cs typeface="+mn-cs"/>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u="none" strike="noStrike" kern="1200" cap="none" normalizeH="0" baseline="0" dirty="0" smtClean="0">
                          <a:ln>
                            <a:noFill/>
                          </a:ln>
                          <a:effectLst/>
                        </a:rPr>
                        <a:t>一年级硕士生“中国马克思主义与当代”</a:t>
                      </a:r>
                      <a:r>
                        <a:rPr kumimoji="0" lang="zh-CN" altLang="en-US" sz="1400" u="none" strike="noStrike" kern="1200" cap="none" normalizeH="0" baseline="0" dirty="0" smtClean="0">
                          <a:ln>
                            <a:noFill/>
                          </a:ln>
                          <a:effectLst/>
                        </a:rPr>
                        <a:t>、“英语</a:t>
                      </a:r>
                      <a:r>
                        <a:rPr kumimoji="0" lang="en-US" altLang="zh-CN" sz="1400" u="none" strike="noStrike" kern="1200" cap="none" normalizeH="0" baseline="0" dirty="0" smtClean="0">
                          <a:ln>
                            <a:noFill/>
                          </a:ln>
                          <a:effectLst/>
                        </a:rPr>
                        <a:t>B</a:t>
                      </a:r>
                      <a:r>
                        <a:rPr kumimoji="0" lang="zh-CN" altLang="en-US" sz="1400" u="none" strike="noStrike" kern="1200" cap="none" normalizeH="0" baseline="0" dirty="0" smtClean="0">
                          <a:ln>
                            <a:noFill/>
                          </a:ln>
                          <a:effectLst/>
                        </a:rPr>
                        <a:t>”（学硕）和“英语</a:t>
                      </a:r>
                      <a:r>
                        <a:rPr kumimoji="0" lang="en-US" altLang="zh-CN" sz="1400" u="none" strike="noStrike" kern="1200" cap="none" normalizeH="0" baseline="0" dirty="0" smtClean="0">
                          <a:ln>
                            <a:noFill/>
                          </a:ln>
                          <a:effectLst/>
                        </a:rPr>
                        <a:t>A</a:t>
                      </a:r>
                      <a:r>
                        <a:rPr kumimoji="0" lang="zh-CN" altLang="en-US" sz="1400" u="none" strike="noStrike" kern="1200" cap="none" normalizeH="0" baseline="0" dirty="0" smtClean="0">
                          <a:ln>
                            <a:noFill/>
                          </a:ln>
                          <a:effectLst/>
                        </a:rPr>
                        <a:t>”开始选课 </a:t>
                      </a:r>
                      <a:endParaRPr kumimoji="0" lang="zh-CN" altLang="en-US" sz="1400" b="1" i="0" u="none" strike="noStrike" kern="1200" cap="none" normalizeH="0" baseline="0" dirty="0" smtClean="0">
                        <a:ln>
                          <a:noFill/>
                        </a:ln>
                        <a:solidFill>
                          <a:schemeClr val="tx1"/>
                        </a:solidFill>
                        <a:effectLst/>
                        <a:latin typeface="+mn-ea"/>
                        <a:ea typeface="+mn-ea"/>
                        <a:cs typeface="+mn-cs"/>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4"/>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solidFill>
                            <a:srgbClr val="FF0000"/>
                          </a:solidFill>
                          <a:effectLst/>
                        </a:rPr>
                        <a:t>9月</a:t>
                      </a:r>
                      <a:r>
                        <a:rPr kumimoji="0" lang="en-US" altLang="zh-CN" sz="1400" u="none" strike="noStrike" cap="none" normalizeH="0" baseline="0" dirty="0" smtClean="0">
                          <a:ln>
                            <a:noFill/>
                          </a:ln>
                          <a:solidFill>
                            <a:srgbClr val="FF0000"/>
                          </a:solidFill>
                          <a:effectLst/>
                        </a:rPr>
                        <a:t>27</a:t>
                      </a:r>
                      <a:r>
                        <a:rPr kumimoji="0" lang="zh-CN" altLang="en-US" sz="1400" u="none" strike="noStrike" cap="none" normalizeH="0" baseline="0" dirty="0" smtClean="0">
                          <a:ln>
                            <a:noFill/>
                          </a:ln>
                          <a:solidFill>
                            <a:srgbClr val="FF0000"/>
                          </a:solidFill>
                          <a:effectLst/>
                        </a:rPr>
                        <a:t>日</a:t>
                      </a:r>
                      <a:r>
                        <a:rPr kumimoji="0" lang="en-US" altLang="zh-CN" sz="1400" u="none" strike="noStrike" cap="none" normalizeH="0" baseline="0" dirty="0" smtClean="0">
                          <a:ln>
                            <a:noFill/>
                          </a:ln>
                          <a:solidFill>
                            <a:srgbClr val="FF0000"/>
                          </a:solidFill>
                          <a:effectLst/>
                        </a:rPr>
                        <a:t>17:00</a:t>
                      </a:r>
                      <a:endParaRPr kumimoji="0" lang="zh-CN" altLang="en-US" sz="1400" b="1" i="0" u="none" strike="noStrike" cap="none" normalizeH="0" baseline="0" dirty="0" smtClean="0">
                        <a:ln>
                          <a:noFill/>
                        </a:ln>
                        <a:solidFill>
                          <a:srgbClr val="FF0000"/>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mn-lt"/>
                          <a:ea typeface="+mn-ea"/>
                        </a:rPr>
                        <a:t>网络选课提交及审核截至</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5"/>
                  </a:ext>
                </a:extLst>
              </a:tr>
              <a:tr h="40056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网络选课结束后两周内或该课程开课两周内</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完成增选课手续</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6"/>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课程学时完成一半前</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完成退课手续</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7"/>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课程考核之前</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完成课程学位课与非学位课属性变更手续</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hMerge="1">
                  <a:txBody>
                    <a:bodyPr/>
                    <a:lstStyle/>
                    <a:p>
                      <a:endParaRPr lang="zh-CN"/>
                    </a:p>
                  </a:txBody>
                  <a:tcPr/>
                </a:tc>
                <a:extLst>
                  <a:ext uri="{0D108BD9-81ED-4DB2-BD59-A6C34878D82A}">
                    <a16:rowId xmlns:a16="http://schemas.microsoft.com/office/drawing/2014/main" val="10008"/>
                  </a:ext>
                </a:extLst>
              </a:tr>
              <a:tr h="37978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课程学时</a:t>
                      </a:r>
                      <a:r>
                        <a:rPr kumimoji="0" lang="en-US" altLang="zh-CN" sz="1400" u="none" strike="noStrike" cap="none" normalizeH="0" baseline="0" dirty="0" smtClean="0">
                          <a:ln>
                            <a:noFill/>
                          </a:ln>
                          <a:effectLst/>
                        </a:rPr>
                        <a:t>2/3</a:t>
                      </a:r>
                      <a:r>
                        <a:rPr kumimoji="0" lang="zh-CN" altLang="en-US" sz="1400" u="none" strike="noStrike" cap="none" normalizeH="0" baseline="0" dirty="0" smtClean="0">
                          <a:ln>
                            <a:noFill/>
                          </a:ln>
                          <a:effectLst/>
                        </a:rPr>
                        <a:t>左右开始</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课程评估。</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row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群发邮件给注册邮箱</a:t>
                      </a:r>
                      <a:r>
                        <a:rPr kumimoji="0" lang="en-US" altLang="zh-CN" sz="1400" u="none" strike="noStrike" cap="none" normalizeH="0" baseline="0" dirty="0" smtClean="0">
                          <a:ln>
                            <a:noFill/>
                          </a:ln>
                          <a:effectLst/>
                        </a:rPr>
                        <a:t>,</a:t>
                      </a:r>
                      <a:r>
                        <a:rPr kumimoji="0" lang="zh-CN" altLang="en-US" sz="1400" u="none" strike="noStrike" cap="none" normalizeH="0" baseline="0" dirty="0" smtClean="0">
                          <a:ln>
                            <a:noFill/>
                          </a:ln>
                          <a:effectLst/>
                        </a:rPr>
                        <a:t>请及时查收邮件</a:t>
                      </a:r>
                      <a:r>
                        <a:rPr kumimoji="0" lang="en-US" altLang="zh-CN" sz="1400" u="none" strike="noStrike" cap="none" normalizeH="0" baseline="0" dirty="0" smtClean="0">
                          <a:ln>
                            <a:noFill/>
                          </a:ln>
                          <a:effectLst/>
                        </a:rPr>
                        <a:t>;</a:t>
                      </a:r>
                      <a:r>
                        <a:rPr kumimoji="0" lang="zh-CN" altLang="en-US" sz="1400" u="none" strike="noStrike" cap="none" normalizeH="0" baseline="0" dirty="0" smtClean="0">
                          <a:ln>
                            <a:noFill/>
                          </a:ln>
                          <a:effectLst/>
                        </a:rPr>
                        <a:t>每个学生必须参加，否则在第一学年不能查询成绩。</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solidFill>
                      <a:schemeClr val="bg1"/>
                    </a:solidFill>
                  </a:tcPr>
                </a:tc>
                <a:extLst>
                  <a:ext uri="{0D108BD9-81ED-4DB2-BD59-A6C34878D82A}">
                    <a16:rowId xmlns:a16="http://schemas.microsoft.com/office/drawing/2014/main" val="10009"/>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授课教师学时完成一半之后</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对每位授课教师进行教师评估。</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vMerge="1">
                  <a:txBody>
                    <a:bodyPr/>
                    <a:lstStyle/>
                    <a:p>
                      <a:endParaRPr lang="zh-CN"/>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6767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下一学期开学四周内</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tc>
                <a:tc gridSpan="2">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400" u="none" strike="noStrike" cap="none" normalizeH="0" baseline="0" dirty="0" smtClean="0">
                          <a:ln>
                            <a:noFill/>
                          </a:ln>
                          <a:effectLst/>
                        </a:rPr>
                        <a:t>补考</a:t>
                      </a:r>
                      <a:endParaRPr kumimoji="0" lang="zh-CN" altLang="en-US" sz="1400" b="1" i="0" u="none" strike="noStrike" cap="none" normalizeH="0" baseline="0" dirty="0" smtClean="0">
                        <a:ln>
                          <a:noFill/>
                        </a:ln>
                        <a:solidFill>
                          <a:schemeClr val="tx1"/>
                        </a:solidFill>
                        <a:effectLst/>
                        <a:latin typeface="+mn-ea"/>
                        <a:ea typeface="+mn-ea"/>
                      </a:endParaRPr>
                    </a:p>
                  </a:txBody>
                  <a:tcPr marT="45712" marB="45712" anchor="ctr" horzOverflow="overflow">
                    <a:solidFill>
                      <a:schemeClr val="bg1"/>
                    </a:solidFill>
                  </a:tcPr>
                </a:tc>
                <a:tc hMerge="1">
                  <a:txBody>
                    <a:bodyPr/>
                    <a:lstStyle/>
                    <a:p>
                      <a:endParaRPr lang="zh-CN"/>
                    </a:p>
                  </a:txBody>
                  <a:tcPr/>
                </a:tc>
                <a:extLst>
                  <a:ext uri="{0D108BD9-81ED-4DB2-BD59-A6C34878D82A}">
                    <a16:rowId xmlns:a16="http://schemas.microsoft.com/office/drawing/2014/main" val="10011"/>
                  </a:ext>
                </a:extLst>
              </a:tr>
            </a:tbl>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570" r="3326"/>
          <a:stretch>
            <a:fillRect/>
          </a:stretch>
        </p:blipFill>
        <p:spPr>
          <a:xfrm>
            <a:off x="-50800" y="0"/>
            <a:ext cx="12255500" cy="6858000"/>
          </a:xfrm>
        </p:spPr>
      </p:pic>
      <p:sp>
        <p:nvSpPr>
          <p:cNvPr id="5"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6" name="Rectangle 6"/>
          <p:cNvSpPr>
            <a:spLocks noChangeArrowheads="1"/>
          </p:cNvSpPr>
          <p:nvPr/>
        </p:nvSpPr>
        <p:spPr bwMode="auto">
          <a:xfrm>
            <a:off x="1" y="2245189"/>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7"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8"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09</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25"/>
          <p:cNvSpPr txBox="1">
            <a:spLocks noChangeArrowheads="1"/>
          </p:cNvSpPr>
          <p:nvPr/>
        </p:nvSpPr>
        <p:spPr bwMode="auto">
          <a:xfrm>
            <a:off x="3850552" y="2734933"/>
            <a:ext cx="665301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信息</a:t>
            </a:r>
            <a:r>
              <a:rPr lang="zh-CN" altLang="en-US" sz="5400" b="1" dirty="0">
                <a:solidFill>
                  <a:srgbClr val="FDCB34"/>
                </a:solidFill>
                <a:latin typeface="微软雅黑" panose="020B0503020204020204" pitchFamily="34" charset="-122"/>
                <a:ea typeface="微软雅黑" panose="020B0503020204020204" pitchFamily="34" charset="-122"/>
              </a:rPr>
              <a:t>发布与咨询</a:t>
            </a: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a:p>
            <a:pPr defTabSz="913765" eaLnBrk="1" fontAlgn="base" hangingPunct="1">
              <a:spcBef>
                <a:spcPct val="0"/>
              </a:spcBef>
              <a:spcAft>
                <a:spcPct val="0"/>
              </a:spcAft>
              <a:defRPr/>
            </a:pPr>
            <a:endParaRPr lang="zh-CN" altLang="en-US" sz="5400" b="1" dirty="0">
              <a:solidFill>
                <a:srgbClr val="FDCB34"/>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九、信息发布与咨询</a:t>
            </a:r>
            <a:endParaRPr lang="zh-CN" altLang="en-US" dirty="0"/>
          </a:p>
        </p:txBody>
      </p:sp>
      <p:graphicFrame>
        <p:nvGraphicFramePr>
          <p:cNvPr id="4" name="Group 35"/>
          <p:cNvGraphicFramePr>
            <a:graphicFrameLocks noGrp="1"/>
          </p:cNvGraphicFramePr>
          <p:nvPr>
            <p:extLst>
              <p:ext uri="{D42A27DB-BD31-4B8C-83A1-F6EECF244321}">
                <p14:modId xmlns:p14="http://schemas.microsoft.com/office/powerpoint/2010/main" val="1561828398"/>
              </p:ext>
            </p:extLst>
          </p:nvPr>
        </p:nvGraphicFramePr>
        <p:xfrm>
          <a:off x="889000" y="1451477"/>
          <a:ext cx="10198100" cy="3612479"/>
        </p:xfrm>
        <a:graphic>
          <a:graphicData uri="http://schemas.openxmlformats.org/drawingml/2006/table">
            <a:tbl>
              <a:tblPr firstCol="1" bandRow="1">
                <a:tableStyleId>{93296810-A885-4BE3-A3E7-6D5BEEA58F35}</a:tableStyleId>
              </a:tblPr>
              <a:tblGrid>
                <a:gridCol w="2810865">
                  <a:extLst>
                    <a:ext uri="{9D8B030D-6E8A-4147-A177-3AD203B41FA5}">
                      <a16:colId xmlns:a16="http://schemas.microsoft.com/office/drawing/2014/main" val="20000"/>
                    </a:ext>
                  </a:extLst>
                </a:gridCol>
                <a:gridCol w="3124044">
                  <a:extLst>
                    <a:ext uri="{9D8B030D-6E8A-4147-A177-3AD203B41FA5}">
                      <a16:colId xmlns:a16="http://schemas.microsoft.com/office/drawing/2014/main" val="20001"/>
                    </a:ext>
                  </a:extLst>
                </a:gridCol>
                <a:gridCol w="4263191">
                  <a:extLst>
                    <a:ext uri="{9D8B030D-6E8A-4147-A177-3AD203B41FA5}">
                      <a16:colId xmlns:a16="http://schemas.microsoft.com/office/drawing/2014/main" val="20002"/>
                    </a:ext>
                  </a:extLst>
                </a:gridCol>
              </a:tblGrid>
              <a:tr h="58847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ea"/>
                          <a:ea typeface="+mn-ea"/>
                        </a:rPr>
                        <a:t>选课系统登录问题</a:t>
                      </a:r>
                      <a:endParaRPr kumimoji="0" lang="zh-CN" altLang="en-US" sz="2000" b="1" i="0" u="none" strike="noStrike" cap="none" normalizeH="0" baseline="0" dirty="0" smtClean="0">
                        <a:ln>
                          <a:noFill/>
                        </a:ln>
                        <a:solidFill>
                          <a:schemeClr val="tx1"/>
                        </a:solidFill>
                        <a:effectLst/>
                        <a:latin typeface="+mn-ea"/>
                        <a:ea typeface="+mn-ea"/>
                      </a:endParaRPr>
                    </a:p>
                  </a:txBody>
                  <a:tcPr anchor="ctr" horzOverflow="overflow">
                    <a:solidFill>
                      <a:schemeClr val="accent6">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网络中心</a:t>
                      </a:r>
                      <a:endParaRPr kumimoji="0" lang="en-US" altLang="zh-CN" sz="1800" b="1" i="0" u="none" strike="noStrike" cap="none" normalizeH="0" baseline="0" dirty="0" smtClean="0">
                        <a:ln>
                          <a:noFill/>
                        </a:ln>
                        <a:solidFill>
                          <a:schemeClr val="accent6"/>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电    话：</a:t>
                      </a:r>
                      <a:r>
                        <a:rPr kumimoji="1" lang="en-US" altLang="zh-CN" sz="1800" b="1" u="none" strike="noStrike" cap="none" normalizeH="0" baseline="0" dirty="0" smtClean="0">
                          <a:ln>
                            <a:noFill/>
                          </a:ln>
                          <a:effectLst/>
                        </a:rPr>
                        <a:t> 88256622</a:t>
                      </a:r>
                      <a:endParaRPr kumimoji="0" lang="zh-CN" altLang="en-US" sz="1800" b="1" i="0" u="none" strike="noStrike" cap="none" normalizeH="0" baseline="0" dirty="0" smtClean="0">
                        <a:ln>
                          <a:noFill/>
                        </a:ln>
                        <a:solidFill>
                          <a:schemeClr val="accent6"/>
                        </a:solidFill>
                        <a:effectLst/>
                        <a:latin typeface="+mn-ea"/>
                        <a:ea typeface="+mn-ea"/>
                      </a:endParaRPr>
                    </a:p>
                  </a:txBody>
                  <a:tcPr anchor="ctr" horzOverflow="overflow"/>
                </a:tc>
                <a:extLst>
                  <a:ext uri="{0D108BD9-81ED-4DB2-BD59-A6C34878D82A}">
                    <a16:rowId xmlns:a16="http://schemas.microsoft.com/office/drawing/2014/main" val="10000"/>
                  </a:ext>
                </a:extLst>
              </a:tr>
              <a:tr h="716474">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ea"/>
                          <a:ea typeface="+mn-ea"/>
                        </a:rPr>
                        <a:t>英语选课问题</a:t>
                      </a:r>
                      <a:endParaRPr kumimoji="0" lang="zh-CN" altLang="en-US" sz="2000" b="1" i="0" u="none" strike="noStrike" cap="none" normalizeH="0" baseline="0" dirty="0" smtClean="0">
                        <a:ln>
                          <a:noFill/>
                        </a:ln>
                        <a:solidFill>
                          <a:schemeClr val="tx1"/>
                        </a:solidFill>
                        <a:effectLst/>
                        <a:latin typeface="+mn-ea"/>
                        <a:ea typeface="+mn-ea"/>
                      </a:endParaRPr>
                    </a:p>
                  </a:txBody>
                  <a:tcPr anchor="ctr" horzOverflow="overflow">
                    <a:solidFill>
                      <a:schemeClr val="accent6">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kern="1200" cap="none" normalizeH="0" baseline="0" dirty="0" smtClean="0">
                          <a:ln>
                            <a:noFill/>
                          </a:ln>
                          <a:solidFill>
                            <a:schemeClr val="dk1"/>
                          </a:solidFill>
                          <a:effectLst/>
                          <a:latin typeface="+mn-lt"/>
                          <a:ea typeface="+mn-ea"/>
                          <a:cs typeface="+mn-cs"/>
                        </a:rPr>
                        <a:t>外语系</a:t>
                      </a:r>
                      <a:endParaRPr kumimoji="1" lang="en-US" altLang="zh-CN" sz="1800" b="1" u="none" strike="noStrike" kern="1200" cap="none" normalizeH="0" baseline="0" dirty="0" smtClean="0">
                        <a:ln>
                          <a:noFill/>
                        </a:ln>
                        <a:solidFill>
                          <a:schemeClr val="dk1"/>
                        </a:solidFill>
                        <a:effectLst/>
                        <a:latin typeface="+mn-lt"/>
                        <a:ea typeface="+mn-ea"/>
                        <a:cs typeface="+mn-cs"/>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kern="1200" cap="none" normalizeH="0" baseline="0" dirty="0" smtClean="0">
                          <a:ln>
                            <a:noFill/>
                          </a:ln>
                          <a:solidFill>
                            <a:schemeClr val="dk1"/>
                          </a:solidFill>
                          <a:effectLst/>
                          <a:latin typeface="+mn-lt"/>
                          <a:ea typeface="+mn-ea"/>
                          <a:cs typeface="+mn-cs"/>
                        </a:rPr>
                        <a:t>电    话：</a:t>
                      </a:r>
                      <a:r>
                        <a:rPr kumimoji="1" lang="en-US" altLang="zh-CN" sz="1800" b="1" u="none" strike="noStrike" kern="1200" cap="none" normalizeH="0" baseline="0" dirty="0" smtClean="0">
                          <a:ln>
                            <a:noFill/>
                          </a:ln>
                          <a:solidFill>
                            <a:schemeClr val="dk1"/>
                          </a:solidFill>
                          <a:effectLst/>
                          <a:latin typeface="+mn-lt"/>
                          <a:ea typeface="+mn-ea"/>
                          <a:cs typeface="+mn-cs"/>
                        </a:rPr>
                        <a:t>88256056/69671450</a:t>
                      </a: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1" u="none" strike="noStrike" kern="1200" cap="none" normalizeH="0" baseline="0" dirty="0" smtClean="0">
                          <a:ln>
                            <a:noFill/>
                          </a:ln>
                          <a:solidFill>
                            <a:schemeClr val="dk1"/>
                          </a:solidFill>
                          <a:effectLst/>
                          <a:latin typeface="+mn-lt"/>
                          <a:ea typeface="+mn-ea"/>
                          <a:cs typeface="+mn-cs"/>
                        </a:rPr>
                        <a:t>网    站：</a:t>
                      </a:r>
                      <a:r>
                        <a:rPr kumimoji="1" lang="en-US" altLang="zh-CN" sz="1800" b="1" u="none" strike="noStrike" kern="1200" cap="none" normalizeH="0" baseline="0" dirty="0" smtClean="0">
                          <a:ln>
                            <a:noFill/>
                          </a:ln>
                          <a:solidFill>
                            <a:schemeClr val="dk1"/>
                          </a:solidFill>
                          <a:effectLst/>
                          <a:latin typeface="+mn-lt"/>
                          <a:ea typeface="+mn-ea"/>
                          <a:cs typeface="+mn-cs"/>
                        </a:rPr>
                        <a:t>foreign.ucas.ac.cn</a:t>
                      </a:r>
                      <a:endParaRPr kumimoji="1" lang="zh-CN" altLang="en-US" sz="1800" b="1" u="none" strike="noStrike" kern="1200" cap="none" normalizeH="0" baseline="0" dirty="0" smtClean="0">
                        <a:ln>
                          <a:noFill/>
                        </a:ln>
                        <a:solidFill>
                          <a:schemeClr val="dk1"/>
                        </a:solidFill>
                        <a:effectLst/>
                        <a:latin typeface="+mn-lt"/>
                        <a:ea typeface="+mn-ea"/>
                        <a:cs typeface="+mn-cs"/>
                      </a:endParaRPr>
                    </a:p>
                  </a:txBody>
                  <a:tcPr anchor="ctr" horzOverflow="overflow"/>
                </a:tc>
                <a:extLst>
                  <a:ext uri="{0D108BD9-81ED-4DB2-BD59-A6C34878D82A}">
                    <a16:rowId xmlns:a16="http://schemas.microsoft.com/office/drawing/2014/main" val="10001"/>
                  </a:ext>
                </a:extLst>
              </a:tr>
              <a:tr h="649926">
                <a:tc row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latin typeface="+mn-ea"/>
                          <a:ea typeface="+mn-ea"/>
                        </a:rPr>
                        <a:t>其它选课问题</a:t>
                      </a:r>
                      <a:endParaRPr kumimoji="0" lang="zh-CN" altLang="en-US" sz="2000" b="1" i="0" u="none" strike="noStrike" cap="none" normalizeH="0" baseline="0" dirty="0" smtClean="0">
                        <a:ln>
                          <a:noFill/>
                        </a:ln>
                        <a:solidFill>
                          <a:schemeClr val="tx1"/>
                        </a:solidFill>
                        <a:effectLst/>
                        <a:latin typeface="+mn-ea"/>
                        <a:ea typeface="+mn-ea"/>
                      </a:endParaRPr>
                    </a:p>
                  </a:txBody>
                  <a:tcPr anchor="ctr" horzOverflow="overflow">
                    <a:solidFill>
                      <a:schemeClr val="accent6">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学院办公室</a:t>
                      </a:r>
                      <a:r>
                        <a:rPr kumimoji="0" lang="zh-CN" altLang="en-US" sz="1800" b="1" u="none" strike="noStrike" cap="none" normalizeH="0" baseline="0" dirty="0" smtClean="0">
                          <a:ln>
                            <a:noFill/>
                          </a:ln>
                          <a:effectLst/>
                        </a:rPr>
                        <a:t>（学园四</a:t>
                      </a:r>
                      <a:r>
                        <a:rPr kumimoji="0" lang="en-US" altLang="zh-CN" sz="1800" b="1" u="none" strike="noStrike" cap="none" normalizeH="0" baseline="0" dirty="0" smtClean="0">
                          <a:ln>
                            <a:noFill/>
                          </a:ln>
                          <a:effectLst/>
                        </a:rPr>
                        <a:t>-444</a:t>
                      </a:r>
                      <a:r>
                        <a:rPr kumimoji="0" lang="zh-CN" altLang="en-US" sz="1800" b="1" u="none" strike="noStrike" cap="none" normalizeH="0" baseline="0" dirty="0" smtClean="0">
                          <a:ln>
                            <a:noFill/>
                          </a:ln>
                          <a:effectLst/>
                        </a:rPr>
                        <a:t>）</a:t>
                      </a:r>
                      <a:endParaRPr kumimoji="0" lang="en-US" altLang="zh-CN" sz="1800" b="1" i="0" u="none" strike="noStrike" cap="none" normalizeH="0" baseline="0" dirty="0" smtClean="0">
                        <a:ln>
                          <a:noFill/>
                        </a:ln>
                        <a:solidFill>
                          <a:srgbClr val="FF0000"/>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电    话</a:t>
                      </a:r>
                      <a:r>
                        <a:rPr kumimoji="1" lang="zh-CN" altLang="en-US" sz="1800" b="1" u="none" strike="noStrike" cap="none" normalizeH="0" baseline="0" dirty="0" smtClean="0">
                          <a:ln>
                            <a:noFill/>
                          </a:ln>
                          <a:effectLst/>
                        </a:rPr>
                        <a:t>：</a:t>
                      </a:r>
                      <a:r>
                        <a:rPr kumimoji="1" lang="en-US" altLang="zh-CN" sz="1800" b="1" u="none" strike="noStrike" cap="none" normalizeH="0" baseline="0" dirty="0" smtClean="0">
                          <a:ln>
                            <a:noFill/>
                          </a:ln>
                          <a:effectLst/>
                        </a:rPr>
                        <a:t>69672954</a:t>
                      </a:r>
                      <a:endParaRPr kumimoji="1" lang="en-US" altLang="zh-CN" sz="1800" b="1" i="0" u="none" strike="noStrike" cap="none" normalizeH="0" baseline="0" dirty="0" smtClean="0">
                        <a:ln>
                          <a:noFill/>
                        </a:ln>
                        <a:solidFill>
                          <a:srgbClr val="FF0000"/>
                        </a:solidFill>
                        <a:effectLst/>
                        <a:latin typeface="+mn-ea"/>
                        <a:ea typeface="+mn-ea"/>
                      </a:endParaRPr>
                    </a:p>
                  </a:txBody>
                  <a:tcPr anchor="ctr" horzOverflow="overflow"/>
                </a:tc>
                <a:extLst>
                  <a:ext uri="{0D108BD9-81ED-4DB2-BD59-A6C34878D82A}">
                    <a16:rowId xmlns:a16="http://schemas.microsoft.com/office/drawing/2014/main" val="10002"/>
                  </a:ext>
                </a:extLst>
              </a:tr>
              <a:tr h="1069127">
                <a:tc v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教务部 </a:t>
                      </a:r>
                      <a:endParaRPr kumimoji="0" lang="zh-CN" altLang="en-US" sz="1800" b="1" i="0" u="none" strike="noStrike" cap="none" normalizeH="0" baseline="0" dirty="0" smtClean="0">
                        <a:ln>
                          <a:noFill/>
                        </a:ln>
                        <a:solidFill>
                          <a:srgbClr val="262673"/>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电    话：</a:t>
                      </a:r>
                      <a:r>
                        <a:rPr kumimoji="1" lang="en-US" altLang="zh-CN" sz="1800" b="1" u="none" strike="noStrike" cap="none" normalizeH="0" baseline="0" dirty="0" smtClean="0">
                          <a:ln>
                            <a:noFill/>
                          </a:ln>
                          <a:effectLst/>
                        </a:rPr>
                        <a:t>69671069/69671070</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微信号：国科大教务部</a:t>
                      </a:r>
                      <a:r>
                        <a:rPr kumimoji="1" lang="en-US" altLang="zh-CN" sz="1800" b="1" u="none" strike="noStrike" cap="none" normalizeH="0" baseline="0" dirty="0" smtClean="0">
                          <a:ln>
                            <a:noFill/>
                          </a:ln>
                          <a:effectLst/>
                        </a:rPr>
                        <a:t>(EDU-UCAS)</a:t>
                      </a: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网    站：</a:t>
                      </a:r>
                      <a:r>
                        <a:rPr kumimoji="1" lang="en-US" altLang="zh-CN" sz="1800" b="1" u="none" strike="noStrike" cap="none" normalizeH="0" baseline="0" dirty="0" smtClean="0">
                          <a:ln>
                            <a:noFill/>
                          </a:ln>
                          <a:effectLst/>
                        </a:rPr>
                        <a:t>jwb.ucas.ac.cn       </a:t>
                      </a:r>
                      <a:endParaRPr kumimoji="0" lang="zh-CN" altLang="en-US" sz="1800" b="1" i="0" u="none" strike="noStrike" cap="none" normalizeH="0" baseline="0" dirty="0" smtClean="0">
                        <a:ln>
                          <a:noFill/>
                        </a:ln>
                        <a:solidFill>
                          <a:srgbClr val="262673"/>
                        </a:solidFill>
                        <a:effectLst/>
                        <a:latin typeface="+mn-ea"/>
                        <a:ea typeface="+mn-ea"/>
                      </a:endParaRPr>
                    </a:p>
                  </a:txBody>
                  <a:tcPr anchor="ctr" horzOverflow="overflow"/>
                </a:tc>
                <a:extLst>
                  <a:ext uri="{0D108BD9-81ED-4DB2-BD59-A6C34878D82A}">
                    <a16:rowId xmlns:a16="http://schemas.microsoft.com/office/drawing/2014/main" val="10003"/>
                  </a:ext>
                </a:extLst>
              </a:tr>
              <a:tr h="58847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u="none" strike="noStrike" cap="none" normalizeH="0" baseline="0" dirty="0" smtClean="0">
                          <a:ln>
                            <a:noFill/>
                          </a:ln>
                          <a:effectLst/>
                          <a:latin typeface="+mn-ea"/>
                          <a:ea typeface="+mn-ea"/>
                        </a:rPr>
                        <a:t>Program-10</a:t>
                      </a:r>
                      <a:endParaRPr kumimoji="0" lang="zh-CN" altLang="en-US" sz="2000" b="1" i="0" u="none" strike="noStrike" cap="none" normalizeH="0" baseline="0" dirty="0" smtClean="0">
                        <a:ln>
                          <a:noFill/>
                        </a:ln>
                        <a:solidFill>
                          <a:schemeClr val="tx1"/>
                        </a:solidFill>
                        <a:effectLst/>
                        <a:latin typeface="+mn-ea"/>
                        <a:ea typeface="+mn-ea"/>
                      </a:endParaRPr>
                    </a:p>
                  </a:txBody>
                  <a:tcPr anchor="ctr" horzOverflow="overflow">
                    <a:solidFill>
                      <a:schemeClr val="accent6">
                        <a:lumMod val="5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1" u="none" strike="noStrike" cap="none" normalizeH="0" baseline="0" dirty="0" smtClean="0">
                          <a:ln>
                            <a:noFill/>
                          </a:ln>
                          <a:effectLst/>
                        </a:rPr>
                        <a:t>项目所属院系</a:t>
                      </a:r>
                      <a:endParaRPr kumimoji="1" lang="zh-CN" altLang="en-US" sz="1800" b="1" i="0" u="none" strike="noStrike" cap="none" normalizeH="0" baseline="0" dirty="0" smtClean="0">
                        <a:ln>
                          <a:noFill/>
                        </a:ln>
                        <a:solidFill>
                          <a:srgbClr val="262673"/>
                        </a:solidFill>
                        <a:effectLst/>
                        <a:latin typeface="+mn-ea"/>
                        <a:ea typeface="+mn-ea"/>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dirty="0" smtClean="0">
                        <a:ln>
                          <a:noFill/>
                        </a:ln>
                        <a:solidFill>
                          <a:srgbClr val="262673"/>
                        </a:solidFill>
                        <a:effectLst/>
                        <a:latin typeface="+mn-ea"/>
                        <a:ea typeface="+mn-ea"/>
                      </a:endParaRPr>
                    </a:p>
                  </a:txBody>
                  <a:tcPr anchor="ctr" horzOverflow="overflow"/>
                </a:tc>
                <a:extLst>
                  <a:ext uri="{0D108BD9-81ED-4DB2-BD59-A6C34878D82A}">
                    <a16:rowId xmlns:a16="http://schemas.microsoft.com/office/drawing/2014/main" val="10004"/>
                  </a:ext>
                </a:extLst>
              </a:tr>
            </a:tbl>
          </a:graphicData>
        </a:graphic>
      </p:graphicFrame>
      <p:sp>
        <p:nvSpPr>
          <p:cNvPr id="5" name="Text Box 19"/>
          <p:cNvSpPr txBox="1">
            <a:spLocks noChangeArrowheads="1"/>
          </p:cNvSpPr>
          <p:nvPr/>
        </p:nvSpPr>
        <p:spPr bwMode="auto">
          <a:xfrm>
            <a:off x="889000" y="5210345"/>
            <a:ext cx="10198100" cy="615553"/>
          </a:xfrm>
          <a:prstGeom prst="rect">
            <a:avLst/>
          </a:prstGeom>
          <a:noFill/>
          <a:ln w="6350">
            <a:noFill/>
            <a:miter lim="800000"/>
          </a:ln>
          <a:effectLst/>
        </p:spPr>
        <p:txBody>
          <a:bodyPr wrap="square" lIns="0" tIns="0" rIns="0" bIns="0" anchor="ctr">
            <a:spAutoFit/>
          </a:bodyPr>
          <a:lstStyle/>
          <a:p>
            <a:pPr algn="just">
              <a:defRPr/>
            </a:pPr>
            <a:r>
              <a:rPr lang="zh-CN" altLang="en-US" sz="2000" b="1" dirty="0" smtClean="0">
                <a:effectLst>
                  <a:outerShdw blurRad="38100" dist="38100" dir="2700000" algn="tl">
                    <a:srgbClr val="FFFFFF"/>
                  </a:outerShdw>
                </a:effectLst>
                <a:latin typeface="+mn-ea"/>
              </a:rPr>
              <a:t>请关注教务部网站（</a:t>
            </a:r>
            <a:r>
              <a:rPr lang="en-US" altLang="zh-CN" sz="2000" b="1" dirty="0" smtClean="0">
                <a:effectLst>
                  <a:outerShdw blurRad="38100" dist="38100" dir="2700000" algn="tl">
                    <a:srgbClr val="FFFFFF"/>
                  </a:outerShdw>
                </a:effectLst>
                <a:latin typeface="+mn-ea"/>
              </a:rPr>
              <a:t>jwb.ucas.ac.cn</a:t>
            </a:r>
            <a:r>
              <a:rPr lang="zh-CN" altLang="en-US" sz="2000" b="1" dirty="0" smtClean="0">
                <a:effectLst>
                  <a:outerShdw blurRad="38100" dist="38100" dir="2700000" algn="tl">
                    <a:srgbClr val="FFFFFF"/>
                  </a:outerShdw>
                </a:effectLst>
                <a:latin typeface="+mn-ea"/>
              </a:rPr>
              <a:t>）和关注教务部微信，有关</a:t>
            </a:r>
            <a:r>
              <a:rPr lang="zh-CN" altLang="en-US" sz="2000" b="1" dirty="0">
                <a:effectLst>
                  <a:outerShdw blurRad="38100" dist="38100" dir="2700000" algn="tl">
                    <a:srgbClr val="FFFFFF"/>
                  </a:outerShdw>
                </a:effectLst>
                <a:latin typeface="+mn-ea"/>
              </a:rPr>
              <a:t>课程</a:t>
            </a:r>
            <a:r>
              <a:rPr lang="zh-CN" altLang="en-US" sz="2000" b="1" dirty="0" smtClean="0">
                <a:effectLst>
                  <a:outerShdw blurRad="38100" dist="38100" dir="2700000" algn="tl">
                    <a:srgbClr val="FFFFFF"/>
                  </a:outerShdw>
                </a:effectLst>
                <a:latin typeface="+mn-ea"/>
              </a:rPr>
              <a:t>变更信息</a:t>
            </a:r>
            <a:r>
              <a:rPr lang="zh-CN" altLang="en-US" sz="2000" b="1" dirty="0">
                <a:effectLst>
                  <a:outerShdw blurRad="38100" dist="38100" dir="2700000" algn="tl">
                    <a:srgbClr val="FFFFFF"/>
                  </a:outerShdw>
                </a:effectLst>
                <a:latin typeface="+mn-ea"/>
              </a:rPr>
              <a:t>和重要通知将及时通知</a:t>
            </a:r>
            <a:r>
              <a:rPr lang="zh-CN" altLang="en-US" sz="2000" b="1" dirty="0" smtClean="0">
                <a:effectLst>
                  <a:outerShdw blurRad="38100" dist="38100" dir="2700000" algn="tl">
                    <a:srgbClr val="FFFFFF"/>
                  </a:outerShdw>
                </a:effectLst>
                <a:latin typeface="+mn-ea"/>
              </a:rPr>
              <a:t>大家！</a:t>
            </a:r>
            <a:endParaRPr lang="zh-CN" altLang="en-US" sz="2000" b="1" dirty="0">
              <a:effectLst>
                <a:outerShdw blurRad="38100" dist="38100" dir="2700000" algn="tl">
                  <a:srgbClr val="FFFFFF"/>
                </a:outerShdw>
              </a:effectLst>
              <a:latin typeface="+mn-e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20100" y="5753100"/>
            <a:ext cx="3594101"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73100" y="1084176"/>
            <a:ext cx="11341101"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a:graphicFrameLocks noGrp="1"/>
          </p:cNvGraphicFramePr>
          <p:nvPr/>
        </p:nvGraphicFramePr>
        <p:xfrm>
          <a:off x="3784600" y="152424"/>
          <a:ext cx="8229601" cy="6506559"/>
        </p:xfrm>
        <a:graphic>
          <a:graphicData uri="http://schemas.openxmlformats.org/drawingml/2006/table">
            <a:tbl>
              <a:tblPr firstRow="1" bandRow="1">
                <a:tableStyleId>{ED083AE6-46FA-4A59-8FB0-9F97EB10719F}</a:tableStyleId>
              </a:tblPr>
              <a:tblGrid>
                <a:gridCol w="1899137">
                  <a:extLst>
                    <a:ext uri="{9D8B030D-6E8A-4147-A177-3AD203B41FA5}">
                      <a16:colId xmlns:a16="http://schemas.microsoft.com/office/drawing/2014/main" val="20000"/>
                    </a:ext>
                  </a:extLst>
                </a:gridCol>
                <a:gridCol w="1503485">
                  <a:extLst>
                    <a:ext uri="{9D8B030D-6E8A-4147-A177-3AD203B41FA5}">
                      <a16:colId xmlns:a16="http://schemas.microsoft.com/office/drawing/2014/main" val="20001"/>
                    </a:ext>
                  </a:extLst>
                </a:gridCol>
                <a:gridCol w="2690447">
                  <a:extLst>
                    <a:ext uri="{9D8B030D-6E8A-4147-A177-3AD203B41FA5}">
                      <a16:colId xmlns:a16="http://schemas.microsoft.com/office/drawing/2014/main" val="20002"/>
                    </a:ext>
                  </a:extLst>
                </a:gridCol>
                <a:gridCol w="2136532">
                  <a:extLst>
                    <a:ext uri="{9D8B030D-6E8A-4147-A177-3AD203B41FA5}">
                      <a16:colId xmlns:a16="http://schemas.microsoft.com/office/drawing/2014/main" val="20003"/>
                    </a:ext>
                  </a:extLst>
                </a:gridCol>
              </a:tblGrid>
              <a:tr h="209889">
                <a:tc>
                  <a:txBody>
                    <a:bodyPr/>
                    <a:lstStyle/>
                    <a:p>
                      <a:pPr algn="ctr" fontAlgn="ctr"/>
                      <a:r>
                        <a:rPr lang="zh-CN" sz="1200" u="none" strike="noStrike" dirty="0"/>
                        <a:t>院（系）</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姓名</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办公电话</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办公地址</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00"/>
                  </a:ext>
                </a:extLst>
              </a:tr>
              <a:tr h="209889">
                <a:tc>
                  <a:txBody>
                    <a:bodyPr/>
                    <a:lstStyle/>
                    <a:p>
                      <a:pPr algn="ctr" fontAlgn="ctr"/>
                      <a:r>
                        <a:rPr lang="zh-CN" sz="1200" u="none" strike="noStrike" dirty="0"/>
                        <a:t>数学学院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吴老师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a:t>88256100/69671500</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学1-267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1"/>
                  </a:ext>
                </a:extLst>
              </a:tr>
              <a:tr h="209889">
                <a:tc>
                  <a:txBody>
                    <a:bodyPr/>
                    <a:lstStyle/>
                    <a:p>
                      <a:pPr algn="ctr" fontAlgn="ctr"/>
                      <a:r>
                        <a:rPr lang="zh-CN" sz="1200" u="none" strike="noStrike" dirty="0"/>
                        <a:t>物理学院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朱老师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69671664</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学2-123</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2"/>
                  </a:ext>
                </a:extLst>
              </a:tr>
              <a:tr h="209889">
                <a:tc>
                  <a:txBody>
                    <a:bodyPr/>
                    <a:lstStyle/>
                    <a:p>
                      <a:pPr algn="ctr" fontAlgn="ctr"/>
                      <a:r>
                        <a:rPr lang="zh-CN" sz="1200" u="none" strike="noStrike" dirty="0"/>
                        <a:t>天文学院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王老师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69671653</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学2-117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3"/>
                  </a:ext>
                </a:extLst>
              </a:tr>
              <a:tr h="209889">
                <a:tc>
                  <a:txBody>
                    <a:bodyPr/>
                    <a:lstStyle/>
                    <a:p>
                      <a:pPr algn="ctr" fontAlgn="ctr"/>
                      <a:r>
                        <a:rPr lang="zh-CN" sz="1200" u="none" strike="noStrike" dirty="0"/>
                        <a:t>化学学院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张老师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69672552</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学3-372</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4"/>
                  </a:ext>
                </a:extLst>
              </a:tr>
              <a:tr h="209889">
                <a:tc>
                  <a:txBody>
                    <a:bodyPr/>
                    <a:lstStyle/>
                    <a:p>
                      <a:pPr algn="ctr" fontAlgn="ctr"/>
                      <a:r>
                        <a:rPr lang="zh-CN" sz="1200" u="none" strike="noStrike" dirty="0"/>
                        <a:t>材料学院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刘老师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69671733</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学2-307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5"/>
                  </a:ext>
                </a:extLst>
              </a:tr>
              <a:tr h="209889">
                <a:tc>
                  <a:txBody>
                    <a:bodyPr/>
                    <a:lstStyle/>
                    <a:p>
                      <a:pPr algn="ctr" fontAlgn="ctr"/>
                      <a:r>
                        <a:rPr lang="zh-CN" sz="1200" u="none" strike="noStrike" dirty="0"/>
                        <a:t>生命学院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张老师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69672647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学3-467</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6"/>
                  </a:ext>
                </a:extLst>
              </a:tr>
              <a:tr h="209889">
                <a:tc>
                  <a:txBody>
                    <a:bodyPr/>
                    <a:lstStyle/>
                    <a:p>
                      <a:pPr algn="ctr" fontAlgn="ctr"/>
                      <a:r>
                        <a:rPr lang="zh-CN" sz="1200" u="none" strike="noStrike" dirty="0"/>
                        <a:t>地</a:t>
                      </a:r>
                      <a:r>
                        <a:rPr lang="zh-CN" sz="1200" u="none" strike="noStrike" dirty="0" smtClean="0"/>
                        <a:t>学院</a:t>
                      </a:r>
                      <a:r>
                        <a:rPr lang="en-US" altLang="zh-CN" sz="1200" u="none" strike="noStrike" dirty="0" smtClean="0"/>
                        <a:t>/</a:t>
                      </a:r>
                      <a:r>
                        <a:rPr lang="zh-CN" altLang="en-US" sz="1200" u="none" strike="noStrike" dirty="0" smtClean="0"/>
                        <a:t>海洋学院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smtClean="0"/>
                        <a:t>王</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smtClean="0"/>
                        <a:t>69672731</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学4-</a:t>
                      </a:r>
                      <a:r>
                        <a:rPr lang="zh-CN" sz="1200" u="none" strike="noStrike" dirty="0" smtClean="0"/>
                        <a:t>20</a:t>
                      </a:r>
                      <a:r>
                        <a:rPr lang="en-US" altLang="zh-CN" sz="1200" u="none" strike="noStrike" dirty="0" smtClean="0"/>
                        <a:t>4</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07"/>
                  </a:ext>
                </a:extLst>
              </a:tr>
              <a:tr h="209889">
                <a:tc>
                  <a:txBody>
                    <a:bodyPr/>
                    <a:lstStyle/>
                    <a:p>
                      <a:pPr algn="ctr" fontAlgn="ctr"/>
                      <a:r>
                        <a:rPr lang="zh-CN" sz="1200" u="none" strike="noStrike" dirty="0"/>
                        <a:t>资环学院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李老师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69672954</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学4-444</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08"/>
                  </a:ext>
                </a:extLst>
              </a:tr>
              <a:tr h="209889">
                <a:tc>
                  <a:txBody>
                    <a:bodyPr/>
                    <a:lstStyle/>
                    <a:p>
                      <a:pPr algn="ctr" fontAlgn="ctr"/>
                      <a:r>
                        <a:rPr lang="zh-CN" sz="1200" u="none" strike="noStrike" dirty="0"/>
                        <a:t>计算机学院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杨老师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69671785</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学2-358</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09"/>
                  </a:ext>
                </a:extLst>
              </a:tr>
              <a:tr h="209889">
                <a:tc>
                  <a:txBody>
                    <a:bodyPr/>
                    <a:lstStyle/>
                    <a:p>
                      <a:pPr algn="ctr" fontAlgn="ctr"/>
                      <a:r>
                        <a:rPr lang="zh-CN" sz="1200" u="none" strike="noStrike"/>
                        <a:t>电子学院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吴老师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69671869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学2-355</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0"/>
                  </a:ext>
                </a:extLst>
              </a:tr>
              <a:tr h="209889">
                <a:tc>
                  <a:txBody>
                    <a:bodyPr/>
                    <a:lstStyle/>
                    <a:p>
                      <a:pPr algn="ctr" fontAlgn="ctr"/>
                      <a:r>
                        <a:rPr lang="zh-CN" sz="1200" u="none" strike="noStrike"/>
                        <a:t>工程学院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altLang="en-US" sz="1200" u="none" strike="noStrike" dirty="0"/>
                        <a:t>马</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smtClean="0"/>
                        <a:t>69671696</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a:t>
                      </a:r>
                      <a:r>
                        <a:rPr lang="zh-CN" sz="1200" u="none" strike="noStrike" dirty="0" smtClean="0"/>
                        <a:t>2</a:t>
                      </a:r>
                      <a:r>
                        <a:rPr lang="en-US" altLang="zh-CN" sz="1200" u="none" strike="noStrike" dirty="0" smtClean="0"/>
                        <a:t>53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1"/>
                  </a:ext>
                </a:extLst>
              </a:tr>
              <a:tr h="209889">
                <a:tc>
                  <a:txBody>
                    <a:bodyPr/>
                    <a:lstStyle/>
                    <a:p>
                      <a:pPr algn="ctr" fontAlgn="ctr"/>
                      <a:r>
                        <a:rPr lang="zh-CN" sz="1200" u="none" strike="noStrike" dirty="0"/>
                        <a:t>经管</a:t>
                      </a:r>
                      <a:r>
                        <a:rPr lang="zh-CN" sz="1200" u="none" strike="noStrike" dirty="0" smtClean="0"/>
                        <a:t>学院</a:t>
                      </a:r>
                      <a:r>
                        <a:rPr lang="en-US" altLang="zh-CN" sz="1200" u="none" strike="noStrike" dirty="0" smtClean="0"/>
                        <a:t>/</a:t>
                      </a:r>
                      <a:r>
                        <a:rPr lang="zh-CN" altLang="en-US" sz="1200" u="none" strike="noStrike" dirty="0" smtClean="0"/>
                        <a:t>创新创业学院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魏老师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82680683</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学1-003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2"/>
                  </a:ext>
                </a:extLst>
              </a:tr>
              <a:tr h="209889">
                <a:tc>
                  <a:txBody>
                    <a:bodyPr/>
                    <a:lstStyle/>
                    <a:p>
                      <a:pPr algn="ctr" fontAlgn="ctr"/>
                      <a:r>
                        <a:rPr lang="zh-CN" sz="1200" u="none" strike="noStrike"/>
                        <a:t>公管学院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李老师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88255270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学1-151</a:t>
                      </a:r>
                      <a:endParaRPr lang="zh-CN" sz="1200" b="1" i="0" u="none" strike="noStrike">
                        <a:solidFill>
                          <a:srgbClr val="000000"/>
                        </a:solidFill>
                        <a:latin typeface="+mn-ea"/>
                        <a:ea typeface="+mn-ea"/>
                      </a:endParaRPr>
                    </a:p>
                  </a:txBody>
                  <a:tcPr marL="4315" marR="4315" marT="4315" marB="0" anchor="ctr"/>
                </a:tc>
                <a:extLst>
                  <a:ext uri="{0D108BD9-81ED-4DB2-BD59-A6C34878D82A}">
                    <a16:rowId xmlns:a16="http://schemas.microsoft.com/office/drawing/2014/main" val="10013"/>
                  </a:ext>
                </a:extLst>
              </a:tr>
              <a:tr h="209889">
                <a:tc>
                  <a:txBody>
                    <a:bodyPr/>
                    <a:lstStyle/>
                    <a:p>
                      <a:pPr algn="ctr" fontAlgn="ctr"/>
                      <a:r>
                        <a:rPr lang="zh-CN" sz="1200" u="none" strike="noStrike"/>
                        <a:t>人文学院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张老师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69671370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学1-107</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4"/>
                  </a:ext>
                </a:extLst>
              </a:tr>
              <a:tr h="209889">
                <a:tc>
                  <a:txBody>
                    <a:bodyPr/>
                    <a:lstStyle/>
                    <a:p>
                      <a:pPr algn="ctr" fontAlgn="ctr"/>
                      <a:r>
                        <a:rPr lang="zh-CN" sz="1200" u="none" strike="noStrike"/>
                        <a:t>外语系</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altLang="en-US" sz="1200" u="none" strike="noStrike" dirty="0"/>
                        <a:t>李</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smtClean="0"/>
                        <a:t>88256056/69671450</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学1-251</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5"/>
                  </a:ext>
                </a:extLst>
              </a:tr>
              <a:tr h="209889">
                <a:tc>
                  <a:txBody>
                    <a:bodyPr/>
                    <a:lstStyle/>
                    <a:p>
                      <a:pPr algn="ctr" fontAlgn="ctr"/>
                      <a:r>
                        <a:rPr lang="zh-CN" altLang="en-US" sz="1200" u="none" strike="noStrike" dirty="0"/>
                        <a:t>医</a:t>
                      </a:r>
                      <a:r>
                        <a:rPr lang="zh-CN" sz="1200" u="none" strike="noStrike" dirty="0" smtClean="0"/>
                        <a:t>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a:t>刘</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smtClean="0"/>
                        <a:t>69672488</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学3-</a:t>
                      </a:r>
                      <a:r>
                        <a:rPr lang="zh-CN" sz="1200" u="none" strike="noStrike" dirty="0" smtClean="0"/>
                        <a:t>20</a:t>
                      </a:r>
                      <a:r>
                        <a:rPr lang="en-US" altLang="zh-CN" sz="1200" u="none" strike="noStrike" dirty="0" smtClean="0"/>
                        <a:t>2</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6"/>
                  </a:ext>
                </a:extLst>
              </a:tr>
              <a:tr h="209889">
                <a:tc>
                  <a:txBody>
                    <a:bodyPr/>
                    <a:lstStyle/>
                    <a:p>
                      <a:pPr algn="ctr" fontAlgn="ctr"/>
                      <a:r>
                        <a:rPr lang="zh-CN" sz="1200" u="none" strike="noStrike"/>
                        <a:t>微电子学院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轩老师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69671851</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学2-281</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7"/>
                  </a:ext>
                </a:extLst>
              </a:tr>
              <a:tr h="209889">
                <a:tc>
                  <a:txBody>
                    <a:bodyPr/>
                    <a:lstStyle/>
                    <a:p>
                      <a:pPr algn="ctr" fontAlgn="ctr"/>
                      <a:r>
                        <a:rPr lang="zh-CN" sz="1200" u="none" strike="noStrike"/>
                        <a:t>网络空间安全学院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高老师</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en-US" sz="1200" u="none" strike="noStrike" dirty="0"/>
                        <a:t>82546393/69671861</a:t>
                      </a:r>
                      <a:endParaRPr lang="zh-CN" sz="1200" b="1" i="0" u="none" strike="noStrike" dirty="0">
                        <a:solidFill>
                          <a:schemeClr val="tx1"/>
                        </a:solidFill>
                        <a:latin typeface="+mn-ea"/>
                        <a:ea typeface="+mn-ea"/>
                      </a:endParaRPr>
                    </a:p>
                  </a:txBody>
                  <a:tcPr marL="4315" marR="4315" marT="4315" marB="0" anchor="ctr"/>
                </a:tc>
                <a:tc>
                  <a:txBody>
                    <a:bodyPr/>
                    <a:lstStyle/>
                    <a:p>
                      <a:pPr algn="ctr" fontAlgn="ctr"/>
                      <a:r>
                        <a:rPr lang="zh-CN" sz="1200" u="none" strike="noStrike" dirty="0"/>
                        <a:t>学2-249</a:t>
                      </a:r>
                      <a:endParaRPr lang="zh-CN" sz="1200" b="1" i="0" u="none" strike="noStrike" dirty="0">
                        <a:solidFill>
                          <a:schemeClr val="tx1"/>
                        </a:solidFill>
                        <a:latin typeface="+mn-ea"/>
                        <a:ea typeface="+mn-ea"/>
                      </a:endParaRPr>
                    </a:p>
                  </a:txBody>
                  <a:tcPr marL="4315" marR="4315" marT="4315" marB="0" anchor="ctr"/>
                </a:tc>
                <a:extLst>
                  <a:ext uri="{0D108BD9-81ED-4DB2-BD59-A6C34878D82A}">
                    <a16:rowId xmlns:a16="http://schemas.microsoft.com/office/drawing/2014/main" val="10018"/>
                  </a:ext>
                </a:extLst>
              </a:tr>
              <a:tr h="209889">
                <a:tc>
                  <a:txBody>
                    <a:bodyPr/>
                    <a:lstStyle/>
                    <a:p>
                      <a:pPr algn="ctr" fontAlgn="ctr"/>
                      <a:r>
                        <a:rPr lang="zh-CN" sz="1200" u="none" strike="noStrike"/>
                        <a:t>未来技术学院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陈老师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69671733</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a:t>
                      </a:r>
                      <a:r>
                        <a:rPr lang="zh-CN" sz="1200" u="none" strike="noStrike" dirty="0" smtClean="0"/>
                        <a:t>3</a:t>
                      </a:r>
                      <a:r>
                        <a:rPr lang="en-US" altLang="zh-CN" sz="1200" u="none" strike="noStrike" dirty="0" smtClean="0"/>
                        <a:t>13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19"/>
                  </a:ext>
                </a:extLst>
              </a:tr>
              <a:tr h="209889">
                <a:tc>
                  <a:txBody>
                    <a:bodyPr/>
                    <a:lstStyle/>
                    <a:p>
                      <a:pPr algn="ctr" fontAlgn="ctr"/>
                      <a:r>
                        <a:rPr lang="zh-CN" sz="1200" u="none" strike="noStrike" dirty="0"/>
                        <a:t>马克思学院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smtClean="0"/>
                        <a:t>邹</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88256339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人文楼120</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0"/>
                  </a:ext>
                </a:extLst>
              </a:tr>
              <a:tr h="209889">
                <a:tc>
                  <a:txBody>
                    <a:bodyPr/>
                    <a:lstStyle/>
                    <a:p>
                      <a:pPr algn="ctr" fontAlgn="ctr"/>
                      <a:r>
                        <a:rPr lang="zh-CN" sz="1200" u="none" strike="noStrike" dirty="0"/>
                        <a:t>心理学系</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a:t>司</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69671536</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学1-429</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1"/>
                  </a:ext>
                </a:extLst>
              </a:tr>
              <a:tr h="209889">
                <a:tc>
                  <a:txBody>
                    <a:bodyPr/>
                    <a:lstStyle/>
                    <a:p>
                      <a:pPr algn="ctr" fontAlgn="ctr"/>
                      <a:r>
                        <a:rPr lang="zh-CN" sz="1200" u="none" strike="noStrike"/>
                        <a:t>人工智能学院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屈老师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69671537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学1-431　</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2"/>
                  </a:ext>
                </a:extLst>
              </a:tr>
              <a:tr h="209889">
                <a:tc>
                  <a:txBody>
                    <a:bodyPr/>
                    <a:lstStyle/>
                    <a:p>
                      <a:pPr algn="ctr" fontAlgn="ctr"/>
                      <a:r>
                        <a:rPr lang="zh-CN" sz="1200" u="none" strike="noStrike"/>
                        <a:t>纳米技术学院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smtClean="0"/>
                        <a:t>赵</a:t>
                      </a:r>
                      <a:r>
                        <a:rPr lang="zh-CN" altLang="en-US"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marL="0" algn="ctr" defTabSz="914400" rtl="0" eaLnBrk="1" fontAlgn="ctr" latinLnBrk="0" hangingPunct="1"/>
                      <a:r>
                        <a:rPr lang="en-US" altLang="zh-CN" sz="1200" u="none" strike="noStrike" kern="1200" dirty="0" smtClean="0"/>
                        <a:t>69672432</a:t>
                      </a:r>
                      <a:endParaRPr lang="zh-CN" sz="1200" b="1" i="0" u="none" strike="noStrike" kern="1200" dirty="0">
                        <a:solidFill>
                          <a:srgbClr val="000000"/>
                        </a:solidFill>
                        <a:latin typeface="+mn-ea"/>
                        <a:ea typeface="+mn-ea"/>
                        <a:cs typeface="+mn-cs"/>
                      </a:endParaRPr>
                    </a:p>
                  </a:txBody>
                  <a:tcPr marL="4315" marR="4315" marT="4315" marB="0" anchor="ctr"/>
                </a:tc>
                <a:tc>
                  <a:txBody>
                    <a:bodyPr/>
                    <a:lstStyle/>
                    <a:p>
                      <a:pPr algn="ctr" fontAlgn="ctr"/>
                      <a:r>
                        <a:rPr lang="zh-CN" sz="1200" u="none" strike="noStrike" dirty="0" smtClean="0"/>
                        <a:t>学</a:t>
                      </a:r>
                      <a:r>
                        <a:rPr lang="zh-CN" sz="1200" u="none" strike="noStrike" dirty="0"/>
                        <a:t>3-153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3"/>
                  </a:ext>
                </a:extLst>
              </a:tr>
              <a:tr h="209889">
                <a:tc>
                  <a:txBody>
                    <a:bodyPr/>
                    <a:lstStyle/>
                    <a:p>
                      <a:pPr algn="ctr" fontAlgn="ctr"/>
                      <a:r>
                        <a:rPr lang="zh-CN" sz="1200" u="none" strike="noStrike"/>
                        <a:t>艺术中心</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陈老师</a:t>
                      </a:r>
                      <a:endParaRPr lang="zh-CN" sz="1200" b="1" i="0" u="none" strike="noStrike" dirty="0">
                        <a:solidFill>
                          <a:srgbClr val="000000"/>
                        </a:solidFill>
                        <a:latin typeface="+mn-ea"/>
                        <a:ea typeface="+mn-ea"/>
                      </a:endParaRPr>
                    </a:p>
                  </a:txBody>
                  <a:tcPr marL="4315" marR="4315" marT="4315" marB="0" anchor="ctr"/>
                </a:tc>
                <a:tc>
                  <a:txBody>
                    <a:bodyPr/>
                    <a:lstStyle/>
                    <a:p>
                      <a:pPr algn="l" fontAlgn="ctr"/>
                      <a:r>
                        <a:rPr lang="zh-CN" sz="1200" u="none" strike="noStrike" dirty="0"/>
                        <a:t>　</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学1-423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4"/>
                  </a:ext>
                </a:extLst>
              </a:tr>
              <a:tr h="209889">
                <a:tc>
                  <a:txBody>
                    <a:bodyPr/>
                    <a:lstStyle/>
                    <a:p>
                      <a:pPr algn="ctr" fontAlgn="ctr"/>
                      <a:r>
                        <a:rPr lang="zh-CN" sz="1200" u="none" strike="noStrike"/>
                        <a:t>光电学院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a:t>杨老师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dirty="0"/>
                        <a:t>69671747</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学2-311</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5"/>
                  </a:ext>
                </a:extLst>
              </a:tr>
              <a:tr h="209889">
                <a:tc>
                  <a:txBody>
                    <a:bodyPr/>
                    <a:lstStyle/>
                    <a:p>
                      <a:pPr algn="ctr" fontAlgn="ctr"/>
                      <a:r>
                        <a:rPr lang="zh-CN" sz="1200" u="none" strike="noStrike"/>
                        <a:t>核学院</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altLang="en-US" sz="1200" u="none" strike="noStrike" dirty="0"/>
                        <a:t>王</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dirty="0"/>
                        <a:t>69672429</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dirty="0"/>
                        <a:t>学3-146</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6"/>
                  </a:ext>
                </a:extLst>
              </a:tr>
              <a:tr h="209889">
                <a:tc>
                  <a:txBody>
                    <a:bodyPr/>
                    <a:lstStyle/>
                    <a:p>
                      <a:pPr algn="ctr" fontAlgn="ctr"/>
                      <a:r>
                        <a:rPr lang="zh-CN" sz="1200" u="none" strike="noStrike" dirty="0"/>
                        <a:t>化工学院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sz="1200" u="none" strike="noStrike"/>
                        <a:t>王老师</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en-US" sz="1200" u="none" strike="noStrike"/>
                        <a:t>69672582</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学3-372</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7"/>
                  </a:ext>
                </a:extLst>
              </a:tr>
              <a:tr h="209889">
                <a:tc>
                  <a:txBody>
                    <a:bodyPr/>
                    <a:lstStyle/>
                    <a:p>
                      <a:pPr algn="ctr" fontAlgn="ctr"/>
                      <a:r>
                        <a:rPr lang="zh-CN" sz="1200" u="none" strike="noStrike" dirty="0"/>
                        <a:t>农学院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smtClean="0"/>
                        <a:t>朱</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altLang="zh-CN" sz="1200" u="none" strike="noStrike" kern="1200" dirty="0" smtClean="0"/>
                        <a:t>69672949</a:t>
                      </a:r>
                      <a:endParaRPr lang="zh-CN" sz="1200" b="1" i="0" u="none" strike="noStrike" kern="1200" dirty="0">
                        <a:solidFill>
                          <a:srgbClr val="000000"/>
                        </a:solidFill>
                        <a:latin typeface="+mn-ea"/>
                        <a:ea typeface="+mn-ea"/>
                        <a:cs typeface="+mn-cs"/>
                      </a:endParaRPr>
                    </a:p>
                  </a:txBody>
                  <a:tcPr marL="4315" marR="4315" marT="4315" marB="0" anchor="ctr"/>
                </a:tc>
                <a:tc>
                  <a:txBody>
                    <a:bodyPr/>
                    <a:lstStyle/>
                    <a:p>
                      <a:pPr algn="ctr" fontAlgn="ctr"/>
                      <a:r>
                        <a:rPr lang="zh-CN" sz="1200" u="none" strike="noStrike" dirty="0"/>
                        <a:t>学4-</a:t>
                      </a:r>
                      <a:r>
                        <a:rPr lang="zh-CN" sz="1200" u="none" strike="noStrike" dirty="0" smtClean="0"/>
                        <a:t>41</a:t>
                      </a:r>
                      <a:r>
                        <a:rPr lang="en-US" altLang="zh-CN" sz="1200" u="none" strike="noStrike" dirty="0" smtClean="0"/>
                        <a:t>3</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28"/>
                  </a:ext>
                </a:extLst>
              </a:tr>
              <a:tr h="209889">
                <a:tc>
                  <a:txBody>
                    <a:bodyPr/>
                    <a:lstStyle/>
                    <a:p>
                      <a:pPr algn="ctr" fontAlgn="ctr"/>
                      <a:r>
                        <a:rPr lang="zh-CN" altLang="en-US" sz="1200" u="none" strike="noStrike" dirty="0" smtClean="0"/>
                        <a:t>航空宇航</a:t>
                      </a:r>
                      <a:r>
                        <a:rPr lang="zh-CN" sz="1200" u="none" strike="noStrike" dirty="0" smtClean="0"/>
                        <a:t>学院</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zh-CN" altLang="en-US" sz="1200" u="none" strike="noStrike" dirty="0"/>
                        <a:t>龚</a:t>
                      </a:r>
                      <a:r>
                        <a:rPr lang="zh-CN" sz="1200" u="none" strike="noStrike" dirty="0" smtClean="0"/>
                        <a:t>老师</a:t>
                      </a:r>
                      <a:endParaRPr lang="zh-CN" sz="1200" b="1" i="0" u="none" strike="noStrike" dirty="0">
                        <a:solidFill>
                          <a:srgbClr val="000000"/>
                        </a:solidFill>
                        <a:latin typeface="+mn-ea"/>
                        <a:ea typeface="+mn-ea"/>
                      </a:endParaRPr>
                    </a:p>
                  </a:txBody>
                  <a:tcPr marL="4315" marR="4315" marT="4315" marB="0" anchor="ctr"/>
                </a:tc>
                <a:tc>
                  <a:txBody>
                    <a:bodyPr/>
                    <a:lstStyle/>
                    <a:p>
                      <a:pPr marL="0" algn="ctr" defTabSz="914400" rtl="0" eaLnBrk="1" fontAlgn="ctr" latinLnBrk="0" hangingPunct="1"/>
                      <a:r>
                        <a:rPr lang="en-US" altLang="zh-CN" sz="1200" u="none" strike="noStrike" kern="1200" dirty="0" smtClean="0">
                          <a:solidFill>
                            <a:schemeClr val="tx1"/>
                          </a:solidFill>
                          <a:latin typeface="+mn-lt"/>
                          <a:ea typeface="+mn-ea"/>
                          <a:cs typeface="+mn-cs"/>
                        </a:rPr>
                        <a:t>69672455</a:t>
                      </a:r>
                      <a:endParaRPr lang="zh-CN" altLang="zh-CN" sz="1200" u="none" strike="noStrike" kern="1200" dirty="0">
                        <a:solidFill>
                          <a:schemeClr val="tx1"/>
                        </a:solidFill>
                        <a:latin typeface="+mn-lt"/>
                        <a:ea typeface="+mn-ea"/>
                        <a:cs typeface="+mn-cs"/>
                      </a:endParaRPr>
                    </a:p>
                  </a:txBody>
                  <a:tcPr marL="4315" marR="4315" marT="4315" marB="0" anchor="ctr"/>
                </a:tc>
                <a:tc>
                  <a:txBody>
                    <a:bodyPr/>
                    <a:lstStyle/>
                    <a:p>
                      <a:pPr marL="0" algn="ctr" defTabSz="914400" rtl="0" eaLnBrk="1" fontAlgn="ctr" latinLnBrk="0" hangingPunct="1"/>
                      <a:r>
                        <a:rPr lang="zh-CN" altLang="en-US" sz="1200" u="none" strike="noStrike" kern="1200" dirty="0" smtClean="0">
                          <a:solidFill>
                            <a:schemeClr val="tx1"/>
                          </a:solidFill>
                          <a:latin typeface="+mn-lt"/>
                          <a:ea typeface="+mn-ea"/>
                          <a:cs typeface="+mn-cs"/>
                        </a:rPr>
                        <a:t>学</a:t>
                      </a:r>
                      <a:r>
                        <a:rPr lang="en-US" altLang="zh-CN" sz="1200" u="none" strike="noStrike" kern="1200" dirty="0" smtClean="0">
                          <a:solidFill>
                            <a:schemeClr val="tx1"/>
                          </a:solidFill>
                          <a:latin typeface="+mn-lt"/>
                          <a:ea typeface="+mn-ea"/>
                          <a:cs typeface="+mn-cs"/>
                        </a:rPr>
                        <a:t>3-243</a:t>
                      </a:r>
                      <a:endParaRPr lang="zh-CN" sz="1200" u="none" strike="noStrike" kern="1200" dirty="0">
                        <a:solidFill>
                          <a:schemeClr val="tx1"/>
                        </a:solidFill>
                        <a:latin typeface="+mn-lt"/>
                        <a:ea typeface="+mn-ea"/>
                        <a:cs typeface="+mn-cs"/>
                      </a:endParaRPr>
                    </a:p>
                  </a:txBody>
                  <a:tcPr marL="4315" marR="4315" marT="4315" marB="0" anchor="ctr"/>
                </a:tc>
                <a:extLst>
                  <a:ext uri="{0D108BD9-81ED-4DB2-BD59-A6C34878D82A}">
                    <a16:rowId xmlns:a16="http://schemas.microsoft.com/office/drawing/2014/main" val="10029"/>
                  </a:ext>
                </a:extLst>
              </a:tr>
              <a:tr h="209889">
                <a:tc>
                  <a:txBody>
                    <a:bodyPr/>
                    <a:lstStyle/>
                    <a:p>
                      <a:pPr algn="ctr" fontAlgn="ctr"/>
                      <a:r>
                        <a:rPr lang="zh-CN" sz="1200" u="none" strike="noStrike"/>
                        <a:t>体育教研室</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董老师</a:t>
                      </a:r>
                      <a:endParaRPr lang="zh-CN" sz="1200" b="1" i="0" u="none" strike="noStrike" dirty="0">
                        <a:solidFill>
                          <a:srgbClr val="000000"/>
                        </a:solidFill>
                        <a:latin typeface="+mn-ea"/>
                        <a:ea typeface="+mn-ea"/>
                      </a:endParaRPr>
                    </a:p>
                  </a:txBody>
                  <a:tcPr marL="4315" marR="4315" marT="4315" marB="0" anchor="ctr"/>
                </a:tc>
                <a:tc>
                  <a:txBody>
                    <a:bodyPr/>
                    <a:lstStyle/>
                    <a:p>
                      <a:pPr algn="ctr" fontAlgn="ctr"/>
                      <a:r>
                        <a:rPr lang="en-US" sz="1200" u="none" strike="noStrike"/>
                        <a:t>69671389</a:t>
                      </a:r>
                      <a:endParaRPr lang="zh-CN" sz="1200" b="1" i="0" u="none" strike="noStrike">
                        <a:solidFill>
                          <a:srgbClr val="000000"/>
                        </a:solidFill>
                        <a:latin typeface="+mn-ea"/>
                        <a:ea typeface="+mn-ea"/>
                      </a:endParaRPr>
                    </a:p>
                  </a:txBody>
                  <a:tcPr marL="4315" marR="4315" marT="4315" marB="0" anchor="ctr"/>
                </a:tc>
                <a:tc>
                  <a:txBody>
                    <a:bodyPr/>
                    <a:lstStyle/>
                    <a:p>
                      <a:pPr algn="ctr" fontAlgn="ctr"/>
                      <a:r>
                        <a:rPr lang="zh-CN" sz="1200" u="none" strike="noStrike" dirty="0"/>
                        <a:t>学1-009</a:t>
                      </a:r>
                      <a:endParaRPr lang="zh-CN" sz="1200" b="1" i="0" u="none" strike="noStrike" dirty="0">
                        <a:solidFill>
                          <a:srgbClr val="000000"/>
                        </a:solidFill>
                        <a:latin typeface="+mn-ea"/>
                        <a:ea typeface="+mn-ea"/>
                      </a:endParaRPr>
                    </a:p>
                  </a:txBody>
                  <a:tcPr marL="4315" marR="4315" marT="4315" marB="0" anchor="ctr"/>
                </a:tc>
                <a:extLst>
                  <a:ext uri="{0D108BD9-81ED-4DB2-BD59-A6C34878D82A}">
                    <a16:rowId xmlns:a16="http://schemas.microsoft.com/office/drawing/2014/main" val="10030"/>
                  </a:ext>
                </a:extLst>
              </a:tr>
            </a:tbl>
          </a:graphicData>
        </a:graphic>
      </p:graphicFrame>
      <p:sp>
        <p:nvSpPr>
          <p:cNvPr id="7" name="标题 1"/>
          <p:cNvSpPr>
            <a:spLocks noGrp="1"/>
          </p:cNvSpPr>
          <p:nvPr>
            <p:ph type="title"/>
          </p:nvPr>
        </p:nvSpPr>
        <p:spPr>
          <a:xfrm>
            <a:off x="127000" y="2030140"/>
            <a:ext cx="3543300" cy="3011760"/>
          </a:xfrm>
        </p:spPr>
        <p:txBody>
          <a:bodyPr>
            <a:normAutofit/>
          </a:bodyPr>
          <a:lstStyle/>
          <a:p>
            <a:pPr algn="ctr">
              <a:lnSpc>
                <a:spcPct val="150000"/>
              </a:lnSpc>
            </a:pPr>
            <a:r>
              <a:rPr lang="zh-CN" altLang="en-US" sz="2800" b="1" dirty="0" smtClean="0">
                <a:latin typeface="+mn-ea"/>
                <a:ea typeface="+mn-ea"/>
              </a:rPr>
              <a:t>各院系教学主管老师</a:t>
            </a:r>
            <a:r>
              <a:rPr lang="en-US" altLang="zh-CN" sz="2800" b="1" dirty="0" smtClean="0">
                <a:latin typeface="+mn-ea"/>
                <a:ea typeface="+mn-ea"/>
              </a:rPr>
              <a:t/>
            </a:r>
            <a:br>
              <a:rPr lang="en-US" altLang="zh-CN" sz="2800" b="1" dirty="0" smtClean="0">
                <a:latin typeface="+mn-ea"/>
                <a:ea typeface="+mn-ea"/>
              </a:rPr>
            </a:br>
            <a:r>
              <a:rPr lang="zh-CN" altLang="en-US" sz="2800" b="1" dirty="0" smtClean="0">
                <a:latin typeface="+mn-ea"/>
                <a:ea typeface="+mn-ea"/>
              </a:rPr>
              <a:t>联系方式</a:t>
            </a:r>
            <a:endParaRPr lang="zh-CN" altLang="en-US" sz="3600" b="1" dirty="0">
              <a:latin typeface="+mn-ea"/>
              <a:ea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C0C0C0"/>
                  </a:outerShdw>
                </a:effectLst>
              </a:rPr>
              <a:t>教务部特别提醒</a:t>
            </a:r>
            <a:endParaRPr lang="zh-CN" altLang="en-US" dirty="0"/>
          </a:p>
        </p:txBody>
      </p:sp>
      <p:sp>
        <p:nvSpPr>
          <p:cNvPr id="4" name="Rectangle 3"/>
          <p:cNvSpPr>
            <a:spLocks noGrp="1" noChangeArrowheads="1"/>
          </p:cNvSpPr>
          <p:nvPr>
            <p:ph idx="1"/>
          </p:nvPr>
        </p:nvSpPr>
        <p:spPr>
          <a:xfrm>
            <a:off x="635457" y="1611710"/>
            <a:ext cx="10856540" cy="2761084"/>
          </a:xfrm>
          <a:prstGeom prst="rect">
            <a:avLst/>
          </a:prstGeom>
        </p:spPr>
        <p:txBody>
          <a:bodyPr>
            <a:normAutofit/>
          </a:bodyPr>
          <a:lstStyle/>
          <a:p>
            <a:pPr marL="609600" indent="-609600">
              <a:buFontTx/>
              <a:buNone/>
              <a:defRPr/>
            </a:pPr>
            <a:r>
              <a:rPr kumimoji="1" lang="en-US" altLang="zh-CN" b="1" dirty="0" smtClean="0">
                <a:solidFill>
                  <a:schemeClr val="bg2">
                    <a:lumMod val="25000"/>
                  </a:schemeClr>
                </a:solidFill>
                <a:latin typeface="+mn-ea"/>
              </a:rPr>
              <a:t>1</a:t>
            </a:r>
            <a:r>
              <a:rPr kumimoji="1" lang="zh-CN" altLang="en-US" b="1" dirty="0" smtClean="0">
                <a:solidFill>
                  <a:schemeClr val="bg2">
                    <a:lumMod val="25000"/>
                  </a:schemeClr>
                </a:solidFill>
                <a:latin typeface="+mn-ea"/>
              </a:rPr>
              <a:t>、务必使用学校提供的邮箱，实在不愿使用者必须将该邮箱关联到常用信箱，以免漏接信息。</a:t>
            </a:r>
            <a:endParaRPr kumimoji="1" lang="en-US" altLang="zh-CN" b="1" dirty="0" smtClean="0">
              <a:solidFill>
                <a:schemeClr val="bg2">
                  <a:lumMod val="25000"/>
                </a:schemeClr>
              </a:solidFill>
              <a:latin typeface="+mn-ea"/>
            </a:endParaRPr>
          </a:p>
          <a:p>
            <a:pPr marL="609600" indent="-609600">
              <a:buFontTx/>
              <a:buNone/>
              <a:defRPr/>
            </a:pPr>
            <a:endParaRPr kumimoji="1" lang="zh-CN" altLang="en-US" b="1" dirty="0" smtClean="0">
              <a:solidFill>
                <a:schemeClr val="bg2">
                  <a:lumMod val="25000"/>
                </a:schemeClr>
              </a:solidFill>
              <a:latin typeface="+mn-ea"/>
            </a:endParaRPr>
          </a:p>
          <a:p>
            <a:pPr marL="609600" indent="-609600">
              <a:buFontTx/>
              <a:buNone/>
              <a:defRPr/>
            </a:pPr>
            <a:r>
              <a:rPr kumimoji="1" lang="en-US" altLang="zh-CN" b="1" dirty="0" smtClean="0">
                <a:solidFill>
                  <a:schemeClr val="bg2">
                    <a:lumMod val="25000"/>
                  </a:schemeClr>
                </a:solidFill>
                <a:latin typeface="+mn-ea"/>
              </a:rPr>
              <a:t>2</a:t>
            </a:r>
            <a:r>
              <a:rPr kumimoji="1" lang="zh-CN" altLang="en-US" b="1" dirty="0" smtClean="0">
                <a:solidFill>
                  <a:schemeClr val="bg2">
                    <a:lumMod val="25000"/>
                  </a:schemeClr>
                </a:solidFill>
                <a:latin typeface="+mn-ea"/>
              </a:rPr>
              <a:t>、必须参加网上课程评估，否则在一段时间（</a:t>
            </a:r>
            <a:r>
              <a:rPr kumimoji="1" lang="en-US" altLang="zh-CN" b="1" dirty="0" smtClean="0">
                <a:solidFill>
                  <a:schemeClr val="bg2">
                    <a:lumMod val="25000"/>
                  </a:schemeClr>
                </a:solidFill>
                <a:latin typeface="+mn-ea"/>
              </a:rPr>
              <a:t>2022</a:t>
            </a:r>
            <a:r>
              <a:rPr kumimoji="1" lang="zh-CN" altLang="en-US" b="1" dirty="0" smtClean="0">
                <a:solidFill>
                  <a:schemeClr val="bg2">
                    <a:lumMod val="25000"/>
                  </a:schemeClr>
                </a:solidFill>
                <a:latin typeface="+mn-ea"/>
              </a:rPr>
              <a:t>年</a:t>
            </a:r>
            <a:r>
              <a:rPr kumimoji="1" lang="en-US" altLang="zh-CN" b="1" dirty="0" smtClean="0">
                <a:solidFill>
                  <a:schemeClr val="bg2">
                    <a:lumMod val="25000"/>
                  </a:schemeClr>
                </a:solidFill>
                <a:latin typeface="+mn-ea"/>
              </a:rPr>
              <a:t>1</a:t>
            </a:r>
            <a:r>
              <a:rPr kumimoji="1" lang="zh-CN" altLang="en-US" b="1" dirty="0" smtClean="0">
                <a:solidFill>
                  <a:schemeClr val="bg2">
                    <a:lumMod val="25000"/>
                  </a:schemeClr>
                </a:solidFill>
                <a:latin typeface="+mn-ea"/>
              </a:rPr>
              <a:t>月</a:t>
            </a:r>
            <a:r>
              <a:rPr kumimoji="1" lang="en-US" altLang="zh-CN" b="1" dirty="0" smtClean="0">
                <a:solidFill>
                  <a:schemeClr val="bg2">
                    <a:lumMod val="25000"/>
                  </a:schemeClr>
                </a:solidFill>
                <a:latin typeface="+mn-ea"/>
              </a:rPr>
              <a:t>1</a:t>
            </a:r>
            <a:r>
              <a:rPr kumimoji="1" lang="zh-CN" altLang="en-US" b="1" dirty="0" smtClean="0">
                <a:solidFill>
                  <a:schemeClr val="bg2">
                    <a:lumMod val="25000"/>
                  </a:schemeClr>
                </a:solidFill>
                <a:latin typeface="+mn-ea"/>
              </a:rPr>
              <a:t>日前）内不能查询成绩。</a:t>
            </a:r>
            <a:endParaRPr kumimoji="1" lang="en-US" altLang="zh-CN" b="1" dirty="0" smtClean="0">
              <a:solidFill>
                <a:schemeClr val="bg2">
                  <a:lumMod val="25000"/>
                </a:schemeClr>
              </a:solidFill>
              <a:latin typeface="+mn-ea"/>
            </a:endParaRPr>
          </a:p>
          <a:p>
            <a:pPr marL="609600" indent="-609600">
              <a:buFontTx/>
              <a:buNone/>
              <a:defRPr/>
            </a:pPr>
            <a:endParaRPr kumimoji="1" lang="en-US" altLang="zh-CN" b="1" dirty="0" smtClean="0">
              <a:latin typeface="+mn-ea"/>
            </a:endParaRPr>
          </a:p>
          <a:p>
            <a:pPr marL="609600" indent="-609600">
              <a:buFontTx/>
              <a:buNone/>
              <a:defRPr/>
            </a:pPr>
            <a:endParaRPr kumimoji="1" lang="zh-CN" altLang="en-US" sz="2400" b="1" dirty="0" smtClean="0">
              <a:latin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1371600"/>
            <a:ext cx="12192000" cy="4292600"/>
          </a:xfrm>
          <a:prstGeom prst="rect">
            <a:avLst/>
          </a:prstGeom>
          <a:solidFill>
            <a:schemeClr val="bg1">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5" name="文本占位符 4"/>
          <p:cNvSpPr>
            <a:spLocks noGrp="1"/>
          </p:cNvSpPr>
          <p:nvPr>
            <p:ph type="body" idx="1"/>
          </p:nvPr>
        </p:nvSpPr>
        <p:spPr>
          <a:xfrm>
            <a:off x="796925" y="1516063"/>
            <a:ext cx="10242550" cy="922337"/>
          </a:xfrm>
          <a:effectLst>
            <a:glow rad="101600">
              <a:schemeClr val="accent3">
                <a:satMod val="175000"/>
                <a:alpha val="40000"/>
              </a:schemeClr>
            </a:glow>
          </a:effectLst>
        </p:spPr>
        <p:txBody>
          <a:bodyPr>
            <a:normAutofit fontScale="92500"/>
          </a:bodyPr>
          <a:lstStyle/>
          <a:p>
            <a:r>
              <a:rPr kumimoji="1" lang="zh-CN" altLang="en-US" sz="6000" b="1" dirty="0">
                <a:solidFill>
                  <a:srgbClr val="FFFF00"/>
                </a:solidFill>
                <a:effectLst>
                  <a:glow rad="101600">
                    <a:schemeClr val="bg1">
                      <a:alpha val="40000"/>
                    </a:schemeClr>
                  </a:glow>
                </a:effectLst>
                <a:latin typeface="Times New Roman" panose="02020603050405020304" pitchFamily="18" charset="0"/>
                <a:ea typeface="华文隶书" panose="02010800040101010101" pitchFamily="2" charset="-122"/>
              </a:rPr>
              <a:t>祝各位同学选课顺利，学习进步</a:t>
            </a:r>
            <a:r>
              <a:rPr kumimoji="1" lang="zh-CN" altLang="en-US" sz="6000" b="1" dirty="0" smtClean="0">
                <a:solidFill>
                  <a:srgbClr val="FFFF00"/>
                </a:solidFill>
                <a:effectLst>
                  <a:glow rad="101600">
                    <a:schemeClr val="bg1">
                      <a:alpha val="40000"/>
                    </a:schemeClr>
                  </a:glow>
                </a:effectLst>
                <a:latin typeface="Times New Roman" panose="02020603050405020304" pitchFamily="18" charset="0"/>
                <a:ea typeface="华文隶书" panose="02010800040101010101" pitchFamily="2" charset="-122"/>
              </a:rPr>
              <a:t>！</a:t>
            </a:r>
            <a:endParaRPr kumimoji="1" lang="en-US" altLang="zh-CN" sz="6000" b="1" dirty="0">
              <a:solidFill>
                <a:srgbClr val="FFFF00"/>
              </a:solidFill>
              <a:effectLst>
                <a:glow rad="101600">
                  <a:schemeClr val="bg1">
                    <a:alpha val="40000"/>
                  </a:schemeClr>
                </a:glow>
              </a:effectLst>
              <a:latin typeface="Times New Roman" panose="02020603050405020304" pitchFamily="18" charset="0"/>
              <a:ea typeface="隶书" panose="02010509060101010101" pitchFamily="49" charset="-122"/>
            </a:endParaRPr>
          </a:p>
        </p:txBody>
      </p:sp>
      <p:grpSp>
        <p:nvGrpSpPr>
          <p:cNvPr id="2" name="组合 1"/>
          <p:cNvGrpSpPr/>
          <p:nvPr/>
        </p:nvGrpSpPr>
        <p:grpSpPr>
          <a:xfrm>
            <a:off x="5246120" y="2565400"/>
            <a:ext cx="2304256" cy="3004136"/>
            <a:chOff x="1187624" y="1700808"/>
            <a:chExt cx="2304256" cy="3004136"/>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1700808"/>
              <a:ext cx="2187680" cy="2080806"/>
            </a:xfrm>
            <a:prstGeom prst="rect">
              <a:avLst/>
            </a:prstGeom>
          </p:spPr>
        </p:pic>
        <p:sp>
          <p:nvSpPr>
            <p:cNvPr id="7" name="矩形 6"/>
            <p:cNvSpPr/>
            <p:nvPr/>
          </p:nvSpPr>
          <p:spPr>
            <a:xfrm>
              <a:off x="1187624" y="3781614"/>
              <a:ext cx="2304256" cy="923330"/>
            </a:xfrm>
            <a:prstGeom prst="rect">
              <a:avLst/>
            </a:prstGeom>
          </p:spPr>
          <p:txBody>
            <a:bodyPr wrap="square">
              <a:spAutoFit/>
            </a:bodyPr>
            <a:lstStyle/>
            <a:p>
              <a:pPr algn="ctr"/>
              <a:r>
                <a:rPr lang="zh-CN" altLang="en-US" b="1" dirty="0" smtClean="0">
                  <a:solidFill>
                    <a:srgbClr val="FEC154"/>
                  </a:solidFill>
                  <a:latin typeface="+mn-ea"/>
                </a:rPr>
                <a:t>扫一扫关注</a:t>
              </a:r>
              <a:endParaRPr lang="en-US" altLang="zh-CN" b="1" dirty="0" smtClean="0">
                <a:solidFill>
                  <a:srgbClr val="FEC154"/>
                </a:solidFill>
                <a:latin typeface="+mn-ea"/>
              </a:endParaRPr>
            </a:p>
            <a:p>
              <a:pPr algn="ctr"/>
              <a:r>
                <a:rPr lang="zh-CN" altLang="en-US" b="1" dirty="0" smtClean="0">
                  <a:solidFill>
                    <a:srgbClr val="FEC154"/>
                  </a:solidFill>
                  <a:latin typeface="+mn-ea"/>
                </a:rPr>
                <a:t>国科大教务部</a:t>
              </a:r>
              <a:endParaRPr lang="en-US" altLang="zh-CN" b="1" dirty="0" smtClean="0">
                <a:solidFill>
                  <a:srgbClr val="FEC154"/>
                </a:solidFill>
                <a:latin typeface="+mn-ea"/>
              </a:endParaRPr>
            </a:p>
            <a:p>
              <a:pPr algn="ctr"/>
              <a:r>
                <a:rPr lang="en-US" altLang="zh-CN" b="1" dirty="0" smtClean="0">
                  <a:solidFill>
                    <a:srgbClr val="FEC154"/>
                  </a:solidFill>
                  <a:latin typeface="+mn-ea"/>
                </a:rPr>
                <a:t>EDU-UCAS</a:t>
              </a:r>
              <a:endParaRPr lang="zh-CN" altLang="en-US" b="1" dirty="0">
                <a:solidFill>
                  <a:srgbClr val="FEC154"/>
                </a:solidFill>
                <a:latin typeface="+mn-ea"/>
              </a:endParaRPr>
            </a:p>
          </p:txBody>
        </p:sp>
      </p:grpSp>
      <p:pic>
        <p:nvPicPr>
          <p:cNvPr id="8" name="图片 4" descr="横版组合——透明.png"/>
          <p:cNvPicPr>
            <a:picLocks noChangeAspect="1"/>
          </p:cNvPicPr>
          <p:nvPr/>
        </p:nvPicPr>
        <p:blipFill>
          <a:blip r:embed="rId4" cstate="print"/>
          <a:srcRect/>
          <a:stretch>
            <a:fillRect/>
          </a:stretch>
        </p:blipFill>
        <p:spPr bwMode="auto">
          <a:xfrm>
            <a:off x="4835751" y="5971854"/>
            <a:ext cx="2714625" cy="569912"/>
          </a:xfrm>
          <a:prstGeom prst="rect">
            <a:avLst/>
          </a:prstGeom>
          <a:noFill/>
          <a:ln w="9525">
            <a:noFill/>
            <a:miter lim="800000"/>
            <a:headEnd/>
            <a:tailEnd/>
          </a:ln>
          <a:effectLst>
            <a:glow rad="101600">
              <a:schemeClr val="bg1">
                <a:alpha val="40000"/>
              </a:schemeClr>
            </a:glo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接连接符 52"/>
          <p:cNvCxnSpPr/>
          <p:nvPr/>
        </p:nvCxnSpPr>
        <p:spPr>
          <a:xfrm>
            <a:off x="5967301" y="2387062"/>
            <a:ext cx="0" cy="283845"/>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一、基本情况：研究生课程属性</a:t>
            </a:r>
            <a:endParaRPr lang="zh-CN" altLang="en-US" dirty="0"/>
          </a:p>
        </p:txBody>
      </p:sp>
      <p:sp>
        <p:nvSpPr>
          <p:cNvPr id="4" name="AutoShape 4"/>
          <p:cNvSpPr>
            <a:spLocks noChangeArrowheads="1"/>
          </p:cNvSpPr>
          <p:nvPr/>
        </p:nvSpPr>
        <p:spPr bwMode="auto">
          <a:xfrm>
            <a:off x="4037335" y="1343757"/>
            <a:ext cx="4419600" cy="1071570"/>
          </a:xfrm>
          <a:prstGeom prst="roundRect">
            <a:avLst>
              <a:gd name="adj" fmla="val 16667"/>
            </a:avLst>
          </a:prstGeom>
          <a:solidFill>
            <a:srgbClr val="3D6AA1"/>
          </a:solidFill>
        </p:spPr>
        <p:style>
          <a:lnRef idx="1">
            <a:schemeClr val="accent6"/>
          </a:lnRef>
          <a:fillRef idx="2">
            <a:schemeClr val="accent6"/>
          </a:fillRef>
          <a:effectRef idx="1">
            <a:schemeClr val="accent6"/>
          </a:effectRef>
          <a:fontRef idx="minor">
            <a:schemeClr val="dk1"/>
          </a:fontRef>
        </p:style>
        <p:txBody>
          <a:bodyPr wrap="none" anchor="ctr"/>
          <a:lstStyle/>
          <a:p>
            <a:pPr algn="ctr" eaLnBrk="1" hangingPunct="1">
              <a:defRPr/>
            </a:pPr>
            <a:r>
              <a:rPr lang="zh-CN" altLang="en-US" sz="2400" dirty="0">
                <a:solidFill>
                  <a:schemeClr val="bg1"/>
                </a:solidFill>
                <a:effectLst>
                  <a:outerShdw blurRad="38100" dist="38100" dir="2700000" algn="tl">
                    <a:srgbClr val="FFFFFF"/>
                  </a:outerShdw>
                </a:effectLst>
                <a:latin typeface="+mn-ea"/>
              </a:rPr>
              <a:t>研究生课程</a:t>
            </a:r>
            <a:r>
              <a:rPr lang="zh-CN" altLang="en-US" sz="2400" dirty="0" smtClean="0">
                <a:solidFill>
                  <a:schemeClr val="bg1"/>
                </a:solidFill>
                <a:effectLst>
                  <a:outerShdw blurRad="38100" dist="38100" dir="2700000" algn="tl">
                    <a:srgbClr val="FFFFFF"/>
                  </a:outerShdw>
                </a:effectLst>
                <a:latin typeface="+mn-ea"/>
              </a:rPr>
              <a:t>类别（第</a:t>
            </a:r>
            <a:r>
              <a:rPr lang="en-US" altLang="zh-CN" sz="2400" dirty="0" smtClean="0">
                <a:solidFill>
                  <a:schemeClr val="bg1"/>
                </a:solidFill>
                <a:effectLst>
                  <a:outerShdw blurRad="38100" dist="38100" dir="2700000" algn="tl">
                    <a:srgbClr val="FFFFFF"/>
                  </a:outerShdw>
                </a:effectLst>
                <a:latin typeface="+mn-ea"/>
              </a:rPr>
              <a:t>7-9</a:t>
            </a:r>
            <a:r>
              <a:rPr lang="zh-CN" altLang="en-US" sz="2400" dirty="0" smtClean="0">
                <a:solidFill>
                  <a:schemeClr val="bg1"/>
                </a:solidFill>
                <a:effectLst>
                  <a:outerShdw blurRad="38100" dist="38100" dir="2700000" algn="tl">
                    <a:srgbClr val="FFFFFF"/>
                  </a:outerShdw>
                </a:effectLst>
                <a:latin typeface="+mn-ea"/>
              </a:rPr>
              <a:t>位）</a:t>
            </a:r>
            <a:endParaRPr lang="zh-CN" altLang="en-US" sz="2400" dirty="0">
              <a:solidFill>
                <a:schemeClr val="bg1"/>
              </a:solidFill>
              <a:effectLst>
                <a:outerShdw blurRad="38100" dist="38100" dir="2700000" algn="tl">
                  <a:srgbClr val="FFFFFF"/>
                </a:outerShdw>
              </a:effectLst>
              <a:latin typeface="+mn-ea"/>
            </a:endParaRPr>
          </a:p>
        </p:txBody>
      </p:sp>
      <p:sp>
        <p:nvSpPr>
          <p:cNvPr id="5" name="Rectangle 5"/>
          <p:cNvSpPr>
            <a:spLocks noChangeArrowheads="1"/>
          </p:cNvSpPr>
          <p:nvPr/>
        </p:nvSpPr>
        <p:spPr bwMode="auto">
          <a:xfrm>
            <a:off x="1574813" y="2986831"/>
            <a:ext cx="55279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公</a:t>
            </a:r>
          </a:p>
          <a:p>
            <a:pPr eaLnBrk="1" hangingPunct="1">
              <a:defRPr/>
            </a:pPr>
            <a:r>
              <a:rPr lang="zh-CN" altLang="en-US" b="1" dirty="0">
                <a:solidFill>
                  <a:schemeClr val="bg1"/>
                </a:solidFill>
                <a:latin typeface="+mn-ea"/>
              </a:rPr>
              <a:t>共</a:t>
            </a:r>
          </a:p>
          <a:p>
            <a:pPr eaLnBrk="1" hangingPunct="1">
              <a:defRPr/>
            </a:pPr>
            <a:r>
              <a:rPr lang="zh-CN" altLang="en-US" b="1" dirty="0">
                <a:solidFill>
                  <a:schemeClr val="bg1"/>
                </a:solidFill>
                <a:latin typeface="+mn-ea"/>
              </a:rPr>
              <a:t>必</a:t>
            </a:r>
          </a:p>
          <a:p>
            <a:pPr eaLnBrk="1" hangingPunct="1">
              <a:defRPr/>
            </a:pPr>
            <a:r>
              <a:rPr lang="zh-CN" altLang="en-US" b="1" dirty="0">
                <a:solidFill>
                  <a:schemeClr val="bg1"/>
                </a:solidFill>
                <a:latin typeface="+mn-ea"/>
              </a:rPr>
              <a:t>修</a:t>
            </a:r>
          </a:p>
          <a:p>
            <a:pPr eaLnBrk="1" hangingPunct="1">
              <a:defRPr/>
            </a:pPr>
            <a:r>
              <a:rPr lang="zh-CN" altLang="en-US" b="1" dirty="0">
                <a:solidFill>
                  <a:schemeClr val="bg1"/>
                </a:solidFill>
                <a:latin typeface="+mn-ea"/>
              </a:rPr>
              <a:t>课</a:t>
            </a:r>
          </a:p>
          <a:p>
            <a:pPr eaLnBrk="1" hangingPunct="1">
              <a:defRPr/>
            </a:pPr>
            <a:r>
              <a:rPr lang="zh-CN" altLang="en-US" b="1" dirty="0">
                <a:solidFill>
                  <a:schemeClr val="bg1"/>
                </a:solidFill>
                <a:latin typeface="+mn-ea"/>
              </a:rPr>
              <a:t>程</a:t>
            </a:r>
          </a:p>
        </p:txBody>
      </p:sp>
      <p:sp>
        <p:nvSpPr>
          <p:cNvPr id="6" name="Rectangle 6"/>
          <p:cNvSpPr>
            <a:spLocks noChangeArrowheads="1"/>
          </p:cNvSpPr>
          <p:nvPr/>
        </p:nvSpPr>
        <p:spPr bwMode="auto">
          <a:xfrm>
            <a:off x="3807061" y="2984551"/>
            <a:ext cx="450850"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smtClean="0">
                <a:solidFill>
                  <a:schemeClr val="bg1"/>
                </a:solidFill>
                <a:latin typeface="+mn-ea"/>
              </a:rPr>
              <a:t>一</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级</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学</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科</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普</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及</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7" name="Rectangle 7"/>
          <p:cNvSpPr>
            <a:spLocks noChangeArrowheads="1"/>
          </p:cNvSpPr>
          <p:nvPr/>
        </p:nvSpPr>
        <p:spPr bwMode="auto">
          <a:xfrm>
            <a:off x="5247221" y="2984551"/>
            <a:ext cx="511473"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专</a:t>
            </a:r>
          </a:p>
          <a:p>
            <a:pPr eaLnBrk="1" hangingPunct="1">
              <a:defRPr/>
            </a:pPr>
            <a:r>
              <a:rPr lang="zh-CN" altLang="en-US" b="1" dirty="0">
                <a:solidFill>
                  <a:schemeClr val="bg1"/>
                </a:solidFill>
                <a:latin typeface="+mn-ea"/>
              </a:rPr>
              <a:t>业</a:t>
            </a:r>
          </a:p>
          <a:p>
            <a:pPr eaLnBrk="1" hangingPunct="1">
              <a:defRPr/>
            </a:pPr>
            <a:r>
              <a:rPr lang="zh-CN" altLang="en-US" b="1" dirty="0" smtClean="0">
                <a:solidFill>
                  <a:schemeClr val="bg1"/>
                </a:solidFill>
                <a:latin typeface="+mn-ea"/>
              </a:rPr>
              <a:t>核</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心</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8" name="Rectangle 8"/>
          <p:cNvSpPr>
            <a:spLocks noChangeArrowheads="1"/>
          </p:cNvSpPr>
          <p:nvPr/>
        </p:nvSpPr>
        <p:spPr bwMode="auto">
          <a:xfrm>
            <a:off x="2366901" y="2984551"/>
            <a:ext cx="468288"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a:solidFill>
                  <a:schemeClr val="bg1"/>
                </a:solidFill>
                <a:latin typeface="+mn-ea"/>
              </a:rPr>
              <a:t>公</a:t>
            </a:r>
          </a:p>
          <a:p>
            <a:pPr eaLnBrk="1" hangingPunct="1">
              <a:defRPr/>
            </a:pPr>
            <a:r>
              <a:rPr lang="zh-CN" altLang="en-US" b="1" dirty="0">
                <a:solidFill>
                  <a:schemeClr val="bg1"/>
                </a:solidFill>
                <a:latin typeface="+mn-ea"/>
              </a:rPr>
              <a:t>共</a:t>
            </a:r>
          </a:p>
          <a:p>
            <a:pPr eaLnBrk="1" hangingPunct="1">
              <a:defRPr/>
            </a:pPr>
            <a:r>
              <a:rPr lang="zh-CN" altLang="en-US" b="1" dirty="0">
                <a:solidFill>
                  <a:schemeClr val="bg1"/>
                </a:solidFill>
                <a:latin typeface="+mn-ea"/>
              </a:rPr>
              <a:t>选</a:t>
            </a:r>
          </a:p>
          <a:p>
            <a:pPr eaLnBrk="1" hangingPunct="1">
              <a:defRPr/>
            </a:pPr>
            <a:r>
              <a:rPr lang="zh-CN" altLang="en-US" b="1" dirty="0">
                <a:solidFill>
                  <a:schemeClr val="bg1"/>
                </a:solidFill>
                <a:latin typeface="+mn-ea"/>
              </a:rPr>
              <a:t>修</a:t>
            </a:r>
          </a:p>
          <a:p>
            <a:pPr eaLnBrk="1" hangingPunct="1">
              <a:defRPr/>
            </a:pPr>
            <a:r>
              <a:rPr lang="zh-CN" altLang="en-US" b="1" dirty="0">
                <a:solidFill>
                  <a:schemeClr val="bg1"/>
                </a:solidFill>
                <a:latin typeface="+mn-ea"/>
              </a:rPr>
              <a:t>课</a:t>
            </a:r>
          </a:p>
          <a:p>
            <a:pPr eaLnBrk="1" hangingPunct="1">
              <a:defRPr/>
            </a:pPr>
            <a:r>
              <a:rPr lang="zh-CN" altLang="en-US" b="1" dirty="0">
                <a:solidFill>
                  <a:schemeClr val="bg1"/>
                </a:solidFill>
                <a:latin typeface="+mn-ea"/>
              </a:rPr>
              <a:t>程</a:t>
            </a:r>
          </a:p>
        </p:txBody>
      </p:sp>
      <p:sp>
        <p:nvSpPr>
          <p:cNvPr id="9" name="Rectangle 9"/>
          <p:cNvSpPr>
            <a:spLocks noChangeArrowheads="1"/>
          </p:cNvSpPr>
          <p:nvPr/>
        </p:nvSpPr>
        <p:spPr bwMode="auto">
          <a:xfrm>
            <a:off x="6039309" y="2984551"/>
            <a:ext cx="45380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72000" tIns="216000" rIns="72000"/>
          <a:lstStyle/>
          <a:p>
            <a:pPr algn="ctr">
              <a:defRPr/>
            </a:pPr>
            <a:r>
              <a:rPr lang="zh-CN" altLang="en-US" b="1" dirty="0" smtClean="0">
                <a:solidFill>
                  <a:schemeClr val="bg1"/>
                </a:solidFill>
                <a:latin typeface="+mn-ea"/>
              </a:rPr>
              <a:t>专</a:t>
            </a:r>
            <a:endParaRPr lang="en-US" altLang="zh-CN" b="1" dirty="0" smtClean="0">
              <a:solidFill>
                <a:schemeClr val="bg1"/>
              </a:solidFill>
              <a:latin typeface="+mn-ea"/>
            </a:endParaRPr>
          </a:p>
          <a:p>
            <a:pPr algn="ctr">
              <a:defRPr/>
            </a:pPr>
            <a:r>
              <a:rPr lang="zh-CN" altLang="en-US" b="1" dirty="0" smtClean="0">
                <a:solidFill>
                  <a:schemeClr val="bg1"/>
                </a:solidFill>
                <a:latin typeface="+mn-ea"/>
              </a:rPr>
              <a:t>业</a:t>
            </a:r>
            <a:endParaRPr lang="en-US" altLang="zh-CN" b="1" dirty="0" smtClean="0">
              <a:solidFill>
                <a:schemeClr val="bg1"/>
              </a:solidFill>
              <a:latin typeface="+mn-ea"/>
            </a:endParaRPr>
          </a:p>
          <a:p>
            <a:pPr algn="ctr">
              <a:defRPr/>
            </a:pPr>
            <a:r>
              <a:rPr lang="zh-CN" altLang="en-US" b="1" dirty="0" smtClean="0">
                <a:solidFill>
                  <a:schemeClr val="bg1"/>
                </a:solidFill>
                <a:latin typeface="+mn-ea"/>
              </a:rPr>
              <a:t>普</a:t>
            </a:r>
            <a:endParaRPr lang="en-US" altLang="zh-CN" b="1" dirty="0" smtClean="0">
              <a:solidFill>
                <a:schemeClr val="bg1"/>
              </a:solidFill>
              <a:latin typeface="+mn-ea"/>
            </a:endParaRPr>
          </a:p>
          <a:p>
            <a:pPr algn="ctr">
              <a:defRPr/>
            </a:pPr>
            <a:r>
              <a:rPr lang="zh-CN" altLang="en-US" b="1" dirty="0" smtClean="0">
                <a:solidFill>
                  <a:schemeClr val="bg1"/>
                </a:solidFill>
                <a:latin typeface="+mn-ea"/>
              </a:rPr>
              <a:t>及</a:t>
            </a:r>
            <a:endParaRPr lang="en-US" altLang="zh-CN" b="1" dirty="0" smtClean="0">
              <a:solidFill>
                <a:schemeClr val="bg1"/>
              </a:solidFill>
              <a:latin typeface="+mn-ea"/>
            </a:endParaRPr>
          </a:p>
          <a:p>
            <a:pPr algn="ctr">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10" name="Rectangle 10"/>
          <p:cNvSpPr>
            <a:spLocks noChangeArrowheads="1"/>
          </p:cNvSpPr>
          <p:nvPr/>
        </p:nvSpPr>
        <p:spPr bwMode="auto">
          <a:xfrm>
            <a:off x="4527141" y="2984551"/>
            <a:ext cx="446484"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smtClean="0">
                <a:solidFill>
                  <a:schemeClr val="bg1"/>
                </a:solidFill>
                <a:latin typeface="+mn-ea"/>
              </a:rPr>
              <a:t>一</a:t>
            </a:r>
            <a:endParaRPr lang="en-US" altLang="zh-CN" b="1" dirty="0" smtClean="0">
              <a:solidFill>
                <a:schemeClr val="bg1"/>
              </a:solidFill>
              <a:latin typeface="+mn-ea"/>
            </a:endParaRPr>
          </a:p>
          <a:p>
            <a:pPr>
              <a:defRPr/>
            </a:pPr>
            <a:r>
              <a:rPr lang="zh-CN" altLang="en-US" b="1" dirty="0" smtClean="0">
                <a:solidFill>
                  <a:schemeClr val="bg1"/>
                </a:solidFill>
                <a:latin typeface="+mn-ea"/>
              </a:rPr>
              <a:t>级</a:t>
            </a:r>
            <a:endParaRPr lang="en-US" altLang="zh-CN" b="1" dirty="0" smtClean="0">
              <a:solidFill>
                <a:schemeClr val="bg1"/>
              </a:solidFill>
              <a:latin typeface="+mn-ea"/>
            </a:endParaRPr>
          </a:p>
          <a:p>
            <a:pPr>
              <a:defRPr/>
            </a:pPr>
            <a:r>
              <a:rPr lang="zh-CN" altLang="en-US" b="1" dirty="0" smtClean="0">
                <a:solidFill>
                  <a:schemeClr val="bg1"/>
                </a:solidFill>
                <a:latin typeface="+mn-ea"/>
              </a:rPr>
              <a:t>学</a:t>
            </a:r>
            <a:endParaRPr lang="en-US" altLang="zh-CN" b="1" dirty="0" smtClean="0">
              <a:solidFill>
                <a:schemeClr val="bg1"/>
              </a:solidFill>
              <a:latin typeface="+mn-ea"/>
            </a:endParaRPr>
          </a:p>
          <a:p>
            <a:pPr>
              <a:defRPr/>
            </a:pPr>
            <a:r>
              <a:rPr lang="zh-CN" altLang="en-US" b="1" dirty="0" smtClean="0">
                <a:solidFill>
                  <a:schemeClr val="bg1"/>
                </a:solidFill>
                <a:latin typeface="+mn-ea"/>
              </a:rPr>
              <a:t>科</a:t>
            </a:r>
            <a:endParaRPr lang="en-US" altLang="zh-CN" b="1" dirty="0" smtClean="0">
              <a:solidFill>
                <a:schemeClr val="bg1"/>
              </a:solidFill>
              <a:latin typeface="+mn-ea"/>
            </a:endParaRPr>
          </a:p>
          <a:p>
            <a:pPr>
              <a:defRPr/>
            </a:pPr>
            <a:r>
              <a:rPr lang="zh-CN" altLang="en-US" b="1" dirty="0" smtClean="0">
                <a:solidFill>
                  <a:schemeClr val="bg1"/>
                </a:solidFill>
                <a:latin typeface="+mn-ea"/>
              </a:rPr>
              <a:t>研</a:t>
            </a:r>
            <a:endParaRPr lang="en-US" altLang="zh-CN" b="1" dirty="0" smtClean="0">
              <a:solidFill>
                <a:schemeClr val="bg1"/>
              </a:solidFill>
              <a:latin typeface="+mn-ea"/>
            </a:endParaRPr>
          </a:p>
          <a:p>
            <a:pPr>
              <a:defRPr/>
            </a:pPr>
            <a:r>
              <a:rPr lang="zh-CN" altLang="en-US" b="1" dirty="0" smtClean="0">
                <a:solidFill>
                  <a:schemeClr val="bg1"/>
                </a:solidFill>
                <a:latin typeface="+mn-ea"/>
              </a:rPr>
              <a:t>讨</a:t>
            </a:r>
            <a:endParaRPr lang="en-US" altLang="zh-CN" b="1" dirty="0" smtClean="0">
              <a:solidFill>
                <a:schemeClr val="bg1"/>
              </a:solidFill>
              <a:latin typeface="+mn-ea"/>
            </a:endParaRPr>
          </a:p>
          <a:p>
            <a:pPr>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11" name="Rectangle 19"/>
          <p:cNvSpPr>
            <a:spLocks noChangeArrowheads="1"/>
          </p:cNvSpPr>
          <p:nvPr/>
        </p:nvSpPr>
        <p:spPr bwMode="auto">
          <a:xfrm>
            <a:off x="6759389" y="2984551"/>
            <a:ext cx="49877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smtClean="0">
                <a:solidFill>
                  <a:schemeClr val="bg1"/>
                </a:solidFill>
                <a:latin typeface="+mn-ea"/>
              </a:rPr>
              <a:t>专</a:t>
            </a:r>
            <a:endParaRPr lang="en-US" altLang="zh-CN" b="1" dirty="0" smtClean="0">
              <a:solidFill>
                <a:schemeClr val="bg1"/>
              </a:solidFill>
              <a:latin typeface="+mn-ea"/>
            </a:endParaRPr>
          </a:p>
          <a:p>
            <a:pPr>
              <a:defRPr/>
            </a:pPr>
            <a:r>
              <a:rPr lang="zh-CN" altLang="en-US" b="1" dirty="0" smtClean="0">
                <a:solidFill>
                  <a:schemeClr val="bg1"/>
                </a:solidFill>
                <a:latin typeface="+mn-ea"/>
              </a:rPr>
              <a:t>业</a:t>
            </a:r>
            <a:endParaRPr lang="en-US" altLang="zh-CN" b="1" dirty="0" smtClean="0">
              <a:solidFill>
                <a:schemeClr val="bg1"/>
              </a:solidFill>
              <a:latin typeface="+mn-ea"/>
            </a:endParaRPr>
          </a:p>
          <a:p>
            <a:pPr>
              <a:defRPr/>
            </a:pPr>
            <a:r>
              <a:rPr lang="zh-CN" altLang="en-US" b="1" dirty="0" smtClean="0">
                <a:solidFill>
                  <a:schemeClr val="bg1"/>
                </a:solidFill>
                <a:latin typeface="+mn-ea"/>
              </a:rPr>
              <a:t>研</a:t>
            </a:r>
            <a:endParaRPr lang="en-US" altLang="zh-CN" b="1" dirty="0" smtClean="0">
              <a:solidFill>
                <a:schemeClr val="bg1"/>
              </a:solidFill>
              <a:latin typeface="+mn-ea"/>
            </a:endParaRPr>
          </a:p>
          <a:p>
            <a:pPr>
              <a:defRPr/>
            </a:pPr>
            <a:r>
              <a:rPr lang="zh-CN" altLang="en-US" b="1" dirty="0" smtClean="0">
                <a:solidFill>
                  <a:schemeClr val="bg1"/>
                </a:solidFill>
                <a:latin typeface="+mn-ea"/>
              </a:rPr>
              <a:t>讨</a:t>
            </a:r>
          </a:p>
          <a:p>
            <a:pPr>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12" name="Rectangle 20"/>
          <p:cNvSpPr>
            <a:spLocks noChangeArrowheads="1"/>
          </p:cNvSpPr>
          <p:nvPr/>
        </p:nvSpPr>
        <p:spPr bwMode="auto">
          <a:xfrm>
            <a:off x="9567701" y="2984551"/>
            <a:ext cx="469856" cy="2214578"/>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zh-CN" altLang="en-US" b="1" dirty="0" smtClean="0">
                <a:solidFill>
                  <a:schemeClr val="bg1"/>
                </a:solidFill>
                <a:latin typeface="+mn-ea"/>
              </a:rPr>
              <a:t>科</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学</a:t>
            </a:r>
            <a:endParaRPr lang="en-US" altLang="zh-CN" b="1" dirty="0" smtClean="0">
              <a:solidFill>
                <a:schemeClr val="bg1"/>
              </a:solidFill>
              <a:latin typeface="+mn-ea"/>
            </a:endParaRPr>
          </a:p>
          <a:p>
            <a:pPr eaLnBrk="1" hangingPunct="1">
              <a:defRPr/>
            </a:pPr>
            <a:r>
              <a:rPr lang="zh-CN" altLang="en-US" b="1" dirty="0" smtClean="0">
                <a:solidFill>
                  <a:schemeClr val="bg1"/>
                </a:solidFill>
                <a:latin typeface="+mn-ea"/>
              </a:rPr>
              <a:t>前</a:t>
            </a:r>
            <a:endParaRPr lang="zh-CN" altLang="en-US" b="1" dirty="0">
              <a:solidFill>
                <a:schemeClr val="bg1"/>
              </a:solidFill>
              <a:latin typeface="+mn-ea"/>
            </a:endParaRPr>
          </a:p>
          <a:p>
            <a:pPr eaLnBrk="1" hangingPunct="1">
              <a:defRPr/>
            </a:pPr>
            <a:r>
              <a:rPr lang="zh-CN" altLang="en-US" b="1" dirty="0">
                <a:solidFill>
                  <a:schemeClr val="bg1"/>
                </a:solidFill>
                <a:latin typeface="+mn-ea"/>
              </a:rPr>
              <a:t>沿</a:t>
            </a:r>
          </a:p>
          <a:p>
            <a:pPr eaLnBrk="1" hangingPunct="1">
              <a:defRPr/>
            </a:pPr>
            <a:r>
              <a:rPr lang="zh-CN" altLang="en-US" b="1" dirty="0" smtClean="0">
                <a:solidFill>
                  <a:schemeClr val="bg1"/>
                </a:solidFill>
                <a:latin typeface="+mn-ea"/>
              </a:rPr>
              <a:t>讲</a:t>
            </a:r>
            <a:endParaRPr lang="zh-CN" altLang="en-US" b="1" dirty="0">
              <a:solidFill>
                <a:schemeClr val="bg1"/>
              </a:solidFill>
              <a:latin typeface="+mn-ea"/>
            </a:endParaRPr>
          </a:p>
          <a:p>
            <a:pPr eaLnBrk="1" hangingPunct="1">
              <a:defRPr/>
            </a:pPr>
            <a:r>
              <a:rPr lang="zh-CN" altLang="en-US" b="1" dirty="0">
                <a:solidFill>
                  <a:schemeClr val="bg1"/>
                </a:solidFill>
                <a:latin typeface="+mn-ea"/>
              </a:rPr>
              <a:t>座</a:t>
            </a:r>
          </a:p>
        </p:txBody>
      </p:sp>
      <p:sp>
        <p:nvSpPr>
          <p:cNvPr id="14" name="Rectangle 5"/>
          <p:cNvSpPr>
            <a:spLocks noChangeArrowheads="1"/>
          </p:cNvSpPr>
          <p:nvPr/>
        </p:nvSpPr>
        <p:spPr bwMode="auto">
          <a:xfrm>
            <a:off x="1405144" y="5295757"/>
            <a:ext cx="792088" cy="654050"/>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eaLnBrk="1" hangingPunct="1">
              <a:defRPr/>
            </a:pPr>
            <a:r>
              <a:rPr lang="en-US" altLang="zh-CN" sz="1400" b="1" dirty="0" smtClean="0">
                <a:latin typeface="+mn-ea"/>
              </a:rPr>
              <a:t>M/DGB</a:t>
            </a:r>
            <a:endParaRPr lang="en-US" altLang="zh-CN" sz="1400" b="1" dirty="0">
              <a:latin typeface="+mn-ea"/>
            </a:endParaRPr>
          </a:p>
        </p:txBody>
      </p:sp>
      <p:sp>
        <p:nvSpPr>
          <p:cNvPr id="15" name="Rectangle 8"/>
          <p:cNvSpPr>
            <a:spLocks noChangeArrowheads="1"/>
          </p:cNvSpPr>
          <p:nvPr/>
        </p:nvSpPr>
        <p:spPr bwMode="auto">
          <a:xfrm>
            <a:off x="2366901" y="5288807"/>
            <a:ext cx="504056" cy="654050"/>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smtClean="0">
                <a:latin typeface="+mn-ea"/>
              </a:rPr>
              <a:t>MGX</a:t>
            </a:r>
            <a:endParaRPr lang="zh-CN" altLang="en-US" sz="1600" b="1" dirty="0">
              <a:latin typeface="+mn-ea"/>
            </a:endParaRPr>
          </a:p>
          <a:p>
            <a:pPr algn="ctr" eaLnBrk="1" hangingPunct="1">
              <a:defRPr/>
            </a:pPr>
            <a:endParaRPr lang="zh-CN" altLang="en-US" sz="1600" b="1" dirty="0">
              <a:latin typeface="+mn-ea"/>
            </a:endParaRPr>
          </a:p>
        </p:txBody>
      </p:sp>
      <p:sp>
        <p:nvSpPr>
          <p:cNvPr id="16" name="Rectangle 6"/>
          <p:cNvSpPr>
            <a:spLocks noChangeArrowheads="1"/>
          </p:cNvSpPr>
          <p:nvPr/>
        </p:nvSpPr>
        <p:spPr bwMode="auto">
          <a:xfrm>
            <a:off x="3086981" y="2984551"/>
            <a:ext cx="450850"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smtClean="0">
                <a:solidFill>
                  <a:schemeClr val="bg1"/>
                </a:solidFill>
                <a:latin typeface="+mn-ea"/>
              </a:rPr>
              <a:t>一</a:t>
            </a:r>
            <a:endParaRPr lang="en-US" altLang="zh-CN" b="1" dirty="0" smtClean="0">
              <a:solidFill>
                <a:schemeClr val="bg1"/>
              </a:solidFill>
              <a:latin typeface="+mn-ea"/>
            </a:endParaRPr>
          </a:p>
          <a:p>
            <a:pPr>
              <a:defRPr/>
            </a:pPr>
            <a:r>
              <a:rPr lang="zh-CN" altLang="en-US" b="1" dirty="0" smtClean="0">
                <a:solidFill>
                  <a:schemeClr val="bg1"/>
                </a:solidFill>
                <a:latin typeface="+mn-ea"/>
              </a:rPr>
              <a:t>级</a:t>
            </a:r>
            <a:endParaRPr lang="en-US" altLang="zh-CN" b="1" dirty="0" smtClean="0">
              <a:solidFill>
                <a:schemeClr val="bg1"/>
              </a:solidFill>
              <a:latin typeface="+mn-ea"/>
            </a:endParaRPr>
          </a:p>
          <a:p>
            <a:pPr>
              <a:defRPr/>
            </a:pPr>
            <a:r>
              <a:rPr lang="zh-CN" altLang="en-US" b="1" dirty="0" smtClean="0">
                <a:solidFill>
                  <a:schemeClr val="bg1"/>
                </a:solidFill>
                <a:latin typeface="+mn-ea"/>
              </a:rPr>
              <a:t>学</a:t>
            </a:r>
            <a:endParaRPr lang="en-US" altLang="zh-CN" b="1" dirty="0" smtClean="0">
              <a:solidFill>
                <a:schemeClr val="bg1"/>
              </a:solidFill>
              <a:latin typeface="+mn-ea"/>
            </a:endParaRPr>
          </a:p>
          <a:p>
            <a:pPr>
              <a:defRPr/>
            </a:pPr>
            <a:r>
              <a:rPr lang="zh-CN" altLang="en-US" b="1" dirty="0" smtClean="0">
                <a:solidFill>
                  <a:schemeClr val="bg1"/>
                </a:solidFill>
                <a:latin typeface="+mn-ea"/>
              </a:rPr>
              <a:t>科</a:t>
            </a:r>
            <a:endParaRPr lang="en-US" altLang="zh-CN" b="1" dirty="0" smtClean="0">
              <a:solidFill>
                <a:schemeClr val="bg1"/>
              </a:solidFill>
              <a:latin typeface="+mn-ea"/>
            </a:endParaRPr>
          </a:p>
          <a:p>
            <a:pPr>
              <a:defRPr/>
            </a:pPr>
            <a:r>
              <a:rPr lang="zh-CN" altLang="en-US" b="1" dirty="0" smtClean="0">
                <a:solidFill>
                  <a:schemeClr val="bg1"/>
                </a:solidFill>
                <a:latin typeface="+mn-ea"/>
              </a:rPr>
              <a:t>核</a:t>
            </a:r>
            <a:endParaRPr lang="en-US" altLang="zh-CN" b="1" dirty="0" smtClean="0">
              <a:solidFill>
                <a:schemeClr val="bg1"/>
              </a:solidFill>
              <a:latin typeface="+mn-ea"/>
            </a:endParaRPr>
          </a:p>
          <a:p>
            <a:pPr>
              <a:defRPr/>
            </a:pPr>
            <a:r>
              <a:rPr lang="zh-CN" altLang="en-US" b="1" dirty="0" smtClean="0">
                <a:solidFill>
                  <a:schemeClr val="bg1"/>
                </a:solidFill>
                <a:latin typeface="+mn-ea"/>
              </a:rPr>
              <a:t>心</a:t>
            </a:r>
            <a:endParaRPr lang="zh-CN" altLang="en-US" b="1" dirty="0">
              <a:solidFill>
                <a:schemeClr val="bg1"/>
              </a:solidFill>
              <a:latin typeface="+mn-ea"/>
            </a:endParaRPr>
          </a:p>
          <a:p>
            <a:pPr>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22" name="圆角矩形 21"/>
          <p:cNvSpPr/>
          <p:nvPr/>
        </p:nvSpPr>
        <p:spPr>
          <a:xfrm>
            <a:off x="1394129" y="1343757"/>
            <a:ext cx="2451114" cy="1064730"/>
          </a:xfrm>
          <a:prstGeom prst="roundRect">
            <a:avLst/>
          </a:prstGeom>
          <a:solidFill>
            <a:srgbClr val="C55A1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mn-ea"/>
              </a:rPr>
              <a:t>要求每位同学修读本专业所属一级学科核心课以及本学科下各专业的核心课不少于</a:t>
            </a:r>
            <a:r>
              <a:rPr lang="en-US" altLang="zh-CN" sz="1400" b="1" dirty="0" smtClean="0">
                <a:solidFill>
                  <a:schemeClr val="bg1"/>
                </a:solidFill>
                <a:latin typeface="+mn-ea"/>
              </a:rPr>
              <a:t>2</a:t>
            </a:r>
            <a:r>
              <a:rPr lang="zh-CN" altLang="en-US" sz="1400" b="1" dirty="0" smtClean="0">
                <a:solidFill>
                  <a:schemeClr val="bg1"/>
                </a:solidFill>
                <a:latin typeface="+mn-ea"/>
              </a:rPr>
              <a:t>门，且必须设为学位课</a:t>
            </a:r>
            <a:endParaRPr lang="zh-CN" altLang="en-US" sz="1400" b="1" dirty="0">
              <a:solidFill>
                <a:schemeClr val="bg1"/>
              </a:solidFill>
              <a:latin typeface="+mn-ea"/>
            </a:endParaRPr>
          </a:p>
        </p:txBody>
      </p:sp>
      <p:sp>
        <p:nvSpPr>
          <p:cNvPr id="23" name="Rectangle 5"/>
          <p:cNvSpPr>
            <a:spLocks noChangeArrowheads="1"/>
          </p:cNvSpPr>
          <p:nvPr/>
        </p:nvSpPr>
        <p:spPr bwMode="auto">
          <a:xfrm>
            <a:off x="308698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smtClean="0">
                <a:latin typeface="+mn-ea"/>
              </a:rPr>
              <a:t>M01</a:t>
            </a:r>
            <a:endParaRPr lang="en-US" altLang="zh-CN" sz="1600" b="1" dirty="0">
              <a:latin typeface="+mn-ea"/>
            </a:endParaRPr>
          </a:p>
        </p:txBody>
      </p:sp>
      <p:sp>
        <p:nvSpPr>
          <p:cNvPr id="24" name="Rectangle 5"/>
          <p:cNvSpPr>
            <a:spLocks noChangeArrowheads="1"/>
          </p:cNvSpPr>
          <p:nvPr/>
        </p:nvSpPr>
        <p:spPr bwMode="auto">
          <a:xfrm>
            <a:off x="380706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smtClean="0">
                <a:latin typeface="+mn-ea"/>
              </a:rPr>
              <a:t>M02</a:t>
            </a:r>
            <a:endParaRPr lang="en-US" altLang="zh-CN" sz="1600" b="1" dirty="0">
              <a:latin typeface="+mn-ea"/>
            </a:endParaRPr>
          </a:p>
        </p:txBody>
      </p:sp>
      <p:sp>
        <p:nvSpPr>
          <p:cNvPr id="25" name="Rectangle 5"/>
          <p:cNvSpPr>
            <a:spLocks noChangeArrowheads="1"/>
          </p:cNvSpPr>
          <p:nvPr/>
        </p:nvSpPr>
        <p:spPr bwMode="auto">
          <a:xfrm>
            <a:off x="4527141" y="5288807"/>
            <a:ext cx="50405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08000" tIns="216000" rIns="72000"/>
          <a:lstStyle/>
          <a:p>
            <a:pPr algn="ctr" eaLnBrk="1" hangingPunct="1">
              <a:defRPr/>
            </a:pPr>
            <a:r>
              <a:rPr lang="en-US" altLang="zh-CN" sz="1600" b="1" dirty="0" smtClean="0">
                <a:latin typeface="+mn-ea"/>
              </a:rPr>
              <a:t>M03</a:t>
            </a:r>
            <a:endParaRPr lang="en-US" altLang="zh-CN" sz="1600" b="1" dirty="0">
              <a:latin typeface="+mn-ea"/>
            </a:endParaRPr>
          </a:p>
        </p:txBody>
      </p:sp>
      <p:sp>
        <p:nvSpPr>
          <p:cNvPr id="26" name="Rectangle 5"/>
          <p:cNvSpPr>
            <a:spLocks noChangeArrowheads="1"/>
          </p:cNvSpPr>
          <p:nvPr/>
        </p:nvSpPr>
        <p:spPr bwMode="auto">
          <a:xfrm>
            <a:off x="5247221"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smtClean="0">
                <a:latin typeface="+mn-ea"/>
              </a:rPr>
              <a:t>M04</a:t>
            </a:r>
            <a:endParaRPr lang="en-US" altLang="zh-CN" sz="1600" b="1" dirty="0">
              <a:latin typeface="+mn-ea"/>
            </a:endParaRPr>
          </a:p>
        </p:txBody>
      </p:sp>
      <p:sp>
        <p:nvSpPr>
          <p:cNvPr id="27" name="Rectangle 5"/>
          <p:cNvSpPr>
            <a:spLocks noChangeArrowheads="1"/>
          </p:cNvSpPr>
          <p:nvPr/>
        </p:nvSpPr>
        <p:spPr bwMode="auto">
          <a:xfrm>
            <a:off x="5967301" y="5288807"/>
            <a:ext cx="720080"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smtClean="0">
                <a:latin typeface="+mn-ea"/>
              </a:rPr>
              <a:t>M/D05</a:t>
            </a:r>
            <a:endParaRPr lang="en-US" altLang="zh-CN" sz="1600" b="1" dirty="0">
              <a:latin typeface="+mn-ea"/>
            </a:endParaRPr>
          </a:p>
        </p:txBody>
      </p:sp>
      <p:sp>
        <p:nvSpPr>
          <p:cNvPr id="28" name="Rectangle 5"/>
          <p:cNvSpPr>
            <a:spLocks noChangeArrowheads="1"/>
          </p:cNvSpPr>
          <p:nvPr/>
        </p:nvSpPr>
        <p:spPr bwMode="auto">
          <a:xfrm>
            <a:off x="675938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smtClean="0">
                <a:latin typeface="+mn-ea"/>
              </a:rPr>
              <a:t>M06</a:t>
            </a:r>
            <a:endParaRPr lang="en-US" altLang="zh-CN" sz="1600" b="1" dirty="0">
              <a:latin typeface="+mn-ea"/>
            </a:endParaRPr>
          </a:p>
        </p:txBody>
      </p:sp>
      <p:sp>
        <p:nvSpPr>
          <p:cNvPr id="29" name="Rectangle 19"/>
          <p:cNvSpPr>
            <a:spLocks noChangeArrowheads="1"/>
          </p:cNvSpPr>
          <p:nvPr/>
        </p:nvSpPr>
        <p:spPr bwMode="auto">
          <a:xfrm>
            <a:off x="7479469" y="2984551"/>
            <a:ext cx="498772" cy="2227262"/>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smtClean="0">
                <a:solidFill>
                  <a:schemeClr val="bg1"/>
                </a:solidFill>
                <a:latin typeface="+mn-ea"/>
              </a:rPr>
              <a:t>高</a:t>
            </a:r>
            <a:endParaRPr lang="en-US" altLang="zh-CN" b="1" dirty="0" smtClean="0">
              <a:solidFill>
                <a:schemeClr val="bg1"/>
              </a:solidFill>
              <a:latin typeface="+mn-ea"/>
            </a:endParaRPr>
          </a:p>
          <a:p>
            <a:pPr>
              <a:defRPr/>
            </a:pPr>
            <a:r>
              <a:rPr lang="zh-CN" altLang="en-US" b="1" dirty="0" smtClean="0">
                <a:solidFill>
                  <a:schemeClr val="bg1"/>
                </a:solidFill>
                <a:latin typeface="+mn-ea"/>
              </a:rPr>
              <a:t>级</a:t>
            </a:r>
            <a:endParaRPr lang="en-US" altLang="zh-CN" b="1" dirty="0" smtClean="0">
              <a:solidFill>
                <a:schemeClr val="bg1"/>
              </a:solidFill>
              <a:latin typeface="+mn-ea"/>
            </a:endParaRPr>
          </a:p>
          <a:p>
            <a:pPr>
              <a:defRPr/>
            </a:pPr>
            <a:r>
              <a:rPr lang="zh-CN" altLang="en-US" b="1" dirty="0" smtClean="0">
                <a:solidFill>
                  <a:schemeClr val="bg1"/>
                </a:solidFill>
                <a:latin typeface="+mn-ea"/>
              </a:rPr>
              <a:t>强</a:t>
            </a:r>
            <a:endParaRPr lang="en-US" altLang="zh-CN" b="1" dirty="0" smtClean="0">
              <a:solidFill>
                <a:schemeClr val="bg1"/>
              </a:solidFill>
              <a:latin typeface="+mn-ea"/>
            </a:endParaRPr>
          </a:p>
          <a:p>
            <a:pPr>
              <a:defRPr/>
            </a:pPr>
            <a:r>
              <a:rPr lang="zh-CN" altLang="en-US" b="1" dirty="0" smtClean="0">
                <a:solidFill>
                  <a:schemeClr val="bg1"/>
                </a:solidFill>
                <a:latin typeface="+mn-ea"/>
              </a:rPr>
              <a:t>化</a:t>
            </a:r>
          </a:p>
          <a:p>
            <a:pPr>
              <a:defRPr/>
            </a:pPr>
            <a:r>
              <a:rPr lang="zh-CN" altLang="en-US" b="1" dirty="0" smtClean="0">
                <a:solidFill>
                  <a:schemeClr val="bg1"/>
                </a:solidFill>
                <a:latin typeface="+mn-ea"/>
              </a:rPr>
              <a:t>课</a:t>
            </a:r>
            <a:endParaRPr lang="zh-CN" altLang="en-US" b="1" dirty="0">
              <a:solidFill>
                <a:schemeClr val="bg1"/>
              </a:solidFill>
              <a:latin typeface="+mn-ea"/>
            </a:endParaRPr>
          </a:p>
        </p:txBody>
      </p:sp>
      <p:sp>
        <p:nvSpPr>
          <p:cNvPr id="30" name="Rectangle 5"/>
          <p:cNvSpPr>
            <a:spLocks noChangeArrowheads="1"/>
          </p:cNvSpPr>
          <p:nvPr/>
        </p:nvSpPr>
        <p:spPr bwMode="auto">
          <a:xfrm>
            <a:off x="747946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smtClean="0">
                <a:solidFill>
                  <a:schemeClr val="accent1">
                    <a:lumMod val="75000"/>
                  </a:schemeClr>
                </a:solidFill>
                <a:latin typeface="+mn-ea"/>
              </a:rPr>
              <a:t>M07</a:t>
            </a:r>
            <a:endParaRPr lang="en-US" altLang="zh-CN" sz="1600" b="1" dirty="0">
              <a:solidFill>
                <a:schemeClr val="accent1">
                  <a:lumMod val="75000"/>
                </a:schemeClr>
              </a:solidFill>
              <a:latin typeface="+mn-ea"/>
            </a:endParaRPr>
          </a:p>
        </p:txBody>
      </p:sp>
      <p:sp>
        <p:nvSpPr>
          <p:cNvPr id="31" name="圆角矩形 30"/>
          <p:cNvSpPr/>
          <p:nvPr/>
        </p:nvSpPr>
        <p:spPr>
          <a:xfrm>
            <a:off x="8649027" y="1343757"/>
            <a:ext cx="1723498" cy="1064730"/>
          </a:xfrm>
          <a:prstGeom prst="roundRect">
            <a:avLst/>
          </a:prstGeom>
          <a:solidFill>
            <a:schemeClr val="accent1">
              <a:lumMod val="20000"/>
              <a:lumOff val="8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C00000"/>
                </a:solidFill>
                <a:latin typeface="+mn-ea"/>
              </a:rPr>
              <a:t>强化课、实验课和两类讲座只能作为非学位课修读</a:t>
            </a:r>
            <a:endParaRPr lang="zh-CN" altLang="en-US" sz="1400" b="1" dirty="0">
              <a:solidFill>
                <a:srgbClr val="C00000"/>
              </a:solidFill>
              <a:latin typeface="+mn-ea"/>
            </a:endParaRPr>
          </a:p>
        </p:txBody>
      </p:sp>
      <p:sp>
        <p:nvSpPr>
          <p:cNvPr id="32" name="TextBox 53"/>
          <p:cNvSpPr txBox="1"/>
          <p:nvPr/>
        </p:nvSpPr>
        <p:spPr>
          <a:xfrm>
            <a:off x="8199549" y="2984551"/>
            <a:ext cx="461665" cy="2232248"/>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wrap="none" lIns="108000" tIns="216000" rIns="72000"/>
          <a:lstStyle/>
          <a:p>
            <a:pPr>
              <a:defRPr/>
            </a:pPr>
            <a:r>
              <a:rPr lang="zh-CN" altLang="en-US" b="1" dirty="0" smtClean="0">
                <a:solidFill>
                  <a:schemeClr val="bg1"/>
                </a:solidFill>
                <a:latin typeface="+mn-ea"/>
              </a:rPr>
              <a:t>实</a:t>
            </a:r>
            <a:endParaRPr lang="en-US" altLang="zh-CN" b="1" dirty="0" smtClean="0">
              <a:solidFill>
                <a:schemeClr val="bg1"/>
              </a:solidFill>
              <a:latin typeface="+mn-ea"/>
            </a:endParaRPr>
          </a:p>
          <a:p>
            <a:pPr>
              <a:defRPr/>
            </a:pPr>
            <a:r>
              <a:rPr lang="zh-CN" altLang="en-US" b="1" dirty="0" smtClean="0">
                <a:solidFill>
                  <a:schemeClr val="bg1"/>
                </a:solidFill>
                <a:latin typeface="+mn-ea"/>
              </a:rPr>
              <a:t>验</a:t>
            </a:r>
            <a:endParaRPr lang="en-US" altLang="zh-CN" b="1" dirty="0" smtClean="0">
              <a:solidFill>
                <a:schemeClr val="bg1"/>
              </a:solidFill>
              <a:latin typeface="+mn-ea"/>
            </a:endParaRPr>
          </a:p>
          <a:p>
            <a:pPr>
              <a:defRPr/>
            </a:pPr>
            <a:r>
              <a:rPr lang="zh-CN" altLang="en-US" b="1" dirty="0" smtClean="0">
                <a:solidFill>
                  <a:schemeClr val="bg1"/>
                </a:solidFill>
                <a:latin typeface="+mn-ea"/>
              </a:rPr>
              <a:t>课</a:t>
            </a:r>
          </a:p>
        </p:txBody>
      </p:sp>
      <p:sp>
        <p:nvSpPr>
          <p:cNvPr id="33" name="TextBox 54"/>
          <p:cNvSpPr txBox="1"/>
          <p:nvPr/>
        </p:nvSpPr>
        <p:spPr>
          <a:xfrm>
            <a:off x="8847621" y="2984550"/>
            <a:ext cx="504056" cy="3067327"/>
          </a:xfrm>
          <a:prstGeom prst="rect">
            <a:avLst/>
          </a:prstGeom>
          <a:solidFill>
            <a:srgbClr val="3D6AA1"/>
          </a:solidFill>
        </p:spPr>
        <p:style>
          <a:lnRef idx="1">
            <a:schemeClr val="accent4"/>
          </a:lnRef>
          <a:fillRef idx="2">
            <a:schemeClr val="accent4"/>
          </a:fillRef>
          <a:effectRef idx="1">
            <a:schemeClr val="accent4"/>
          </a:effectRef>
          <a:fontRef idx="minor">
            <a:schemeClr val="dk1"/>
          </a:fontRef>
        </p:style>
        <p:txBody>
          <a:bodyPr vert="wordArtVertRtl" wrap="none" lIns="108000" tIns="216000" rIns="72000"/>
          <a:lstStyle/>
          <a:p>
            <a:pPr>
              <a:defRPr/>
            </a:pPr>
            <a:r>
              <a:rPr lang="zh-CN" altLang="en-US" b="1" dirty="0" smtClean="0">
                <a:solidFill>
                  <a:schemeClr val="bg1"/>
                </a:solidFill>
                <a:latin typeface="+mn-ea"/>
              </a:rPr>
              <a:t>人文系列讲座</a:t>
            </a:r>
            <a:r>
              <a:rPr lang="zh-CN" altLang="en-US" sz="1200" b="1" dirty="0" smtClean="0">
                <a:solidFill>
                  <a:schemeClr val="bg1"/>
                </a:solidFill>
                <a:latin typeface="+mn-ea"/>
              </a:rPr>
              <a:t>（公选）</a:t>
            </a:r>
          </a:p>
        </p:txBody>
      </p:sp>
      <p:sp>
        <p:nvSpPr>
          <p:cNvPr id="34" name="Rectangle 5"/>
          <p:cNvSpPr>
            <a:spLocks noChangeArrowheads="1"/>
          </p:cNvSpPr>
          <p:nvPr/>
        </p:nvSpPr>
        <p:spPr bwMode="auto">
          <a:xfrm>
            <a:off x="8199549" y="5288807"/>
            <a:ext cx="500066" cy="642942"/>
          </a:xfrm>
          <a:prstGeom prst="rect">
            <a:avLst/>
          </a:prstGeom>
        </p:spPr>
        <p:style>
          <a:lnRef idx="1">
            <a:schemeClr val="accent4"/>
          </a:lnRef>
          <a:fillRef idx="2">
            <a:schemeClr val="accent4"/>
          </a:fillRef>
          <a:effectRef idx="1">
            <a:schemeClr val="accent4"/>
          </a:effectRef>
          <a:fontRef idx="minor">
            <a:schemeClr val="dk1"/>
          </a:fontRef>
        </p:style>
        <p:txBody>
          <a:bodyPr wrap="none" lIns="144000" tIns="216000" rIns="72000"/>
          <a:lstStyle/>
          <a:p>
            <a:pPr algn="ctr" eaLnBrk="1" hangingPunct="1">
              <a:defRPr/>
            </a:pPr>
            <a:r>
              <a:rPr lang="en-US" altLang="zh-CN" sz="1600" b="1" dirty="0" smtClean="0">
                <a:solidFill>
                  <a:schemeClr val="accent1">
                    <a:lumMod val="75000"/>
                  </a:schemeClr>
                </a:solidFill>
                <a:latin typeface="+mn-ea"/>
              </a:rPr>
              <a:t>M08</a:t>
            </a:r>
            <a:endParaRPr lang="en-US" altLang="zh-CN" sz="1600" b="1" dirty="0">
              <a:solidFill>
                <a:schemeClr val="accent1">
                  <a:lumMod val="75000"/>
                </a:schemeClr>
              </a:solidFill>
              <a:latin typeface="+mn-ea"/>
            </a:endParaRPr>
          </a:p>
        </p:txBody>
      </p:sp>
      <p:cxnSp>
        <p:nvCxnSpPr>
          <p:cNvPr id="35" name="肘形连接符 34"/>
          <p:cNvCxnSpPr>
            <a:stCxn id="4" idx="2"/>
          </p:cNvCxnSpPr>
          <p:nvPr/>
        </p:nvCxnSpPr>
        <p:spPr bwMode="auto">
          <a:xfrm>
            <a:off x="6255333" y="2408487"/>
            <a:ext cx="914400" cy="914400"/>
          </a:xfrm>
          <a:prstGeom prst="bentConnector3">
            <a:avLst/>
          </a:prstGeom>
          <a:noFill/>
          <a:ln w="9525" cap="flat" cmpd="sng" algn="ctr">
            <a:noFill/>
            <a:prstDash val="solid"/>
            <a:round/>
            <a:headEnd type="none" w="med" len="med"/>
            <a:tailEnd type="arrow"/>
          </a:ln>
          <a:effectLst/>
        </p:spPr>
      </p:cxnSp>
      <p:cxnSp>
        <p:nvCxnSpPr>
          <p:cNvPr id="37" name="肘形连接符 36"/>
          <p:cNvCxnSpPr>
            <a:stCxn id="4" idx="2"/>
          </p:cNvCxnSpPr>
          <p:nvPr/>
        </p:nvCxnSpPr>
        <p:spPr bwMode="auto">
          <a:xfrm>
            <a:off x="6255333" y="2408487"/>
            <a:ext cx="914400" cy="914400"/>
          </a:xfrm>
          <a:prstGeom prst="bentConnector3">
            <a:avLst/>
          </a:prstGeom>
          <a:noFill/>
          <a:ln w="9525" cap="flat" cmpd="sng" algn="ctr">
            <a:noFill/>
            <a:prstDash val="solid"/>
            <a:round/>
            <a:headEnd type="none" w="med" len="med"/>
            <a:tailEnd type="arrow"/>
          </a:ln>
          <a:effectLst/>
        </p:spPr>
      </p:cxnSp>
      <p:cxnSp>
        <p:nvCxnSpPr>
          <p:cNvPr id="42" name="肘形连接符 41"/>
          <p:cNvCxnSpPr>
            <a:stCxn id="4" idx="2"/>
          </p:cNvCxnSpPr>
          <p:nvPr/>
        </p:nvCxnSpPr>
        <p:spPr bwMode="auto">
          <a:xfrm>
            <a:off x="6255333" y="2480495"/>
            <a:ext cx="914400" cy="914400"/>
          </a:xfrm>
          <a:prstGeom prst="bentConnector3">
            <a:avLst/>
          </a:prstGeom>
          <a:noFill/>
          <a:ln w="9525" cap="flat" cmpd="sng" algn="ctr">
            <a:noFill/>
            <a:prstDash val="solid"/>
            <a:round/>
            <a:headEnd type="none" w="med" len="med"/>
            <a:tailEnd type="arrow"/>
          </a:ln>
          <a:effectLst/>
        </p:spPr>
      </p:cxnSp>
      <p:cxnSp>
        <p:nvCxnSpPr>
          <p:cNvPr id="51" name="直接连接符 50"/>
          <p:cNvCxnSpPr/>
          <p:nvPr/>
        </p:nvCxnSpPr>
        <p:spPr>
          <a:xfrm>
            <a:off x="1848528" y="2671004"/>
            <a:ext cx="79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rot="10800000" flipV="1">
            <a:off x="1850109" y="2672938"/>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0800000" flipV="1">
            <a:off x="2596234"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rot="10800000" flipV="1">
            <a:off x="331060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10800000" flipV="1">
            <a:off x="4036334"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10800000" flipV="1">
            <a:off x="475205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10800000" flipV="1">
            <a:off x="550135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10800000" flipV="1">
            <a:off x="6269709"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0800000" flipV="1">
            <a:off x="7014247" y="2671350"/>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0800000" flipV="1">
            <a:off x="773179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0800000" flipV="1">
            <a:off x="843029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rot="10800000" flipV="1">
            <a:off x="9097047"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rot="10800000" flipV="1">
            <a:off x="9803485" y="2670907"/>
            <a:ext cx="0" cy="31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8"/>
          <p:cNvSpPr>
            <a:spLocks noChangeShapeType="1"/>
          </p:cNvSpPr>
          <p:nvPr/>
        </p:nvSpPr>
        <p:spPr bwMode="auto">
          <a:xfrm>
            <a:off x="3465096" y="3556824"/>
            <a:ext cx="711698" cy="63282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5" name="Line 7"/>
          <p:cNvSpPr>
            <a:spLocks noChangeShapeType="1"/>
          </p:cNvSpPr>
          <p:nvPr/>
        </p:nvSpPr>
        <p:spPr bwMode="auto">
          <a:xfrm flipV="1">
            <a:off x="3465095" y="2270947"/>
            <a:ext cx="711699" cy="646114"/>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一、基本情况：学位课与非学位课</a:t>
            </a:r>
            <a:endParaRPr lang="zh-CN" altLang="en-US" dirty="0"/>
          </a:p>
        </p:txBody>
      </p:sp>
      <p:sp>
        <p:nvSpPr>
          <p:cNvPr id="4" name="AutoShape 4"/>
          <p:cNvSpPr>
            <a:spLocks noChangeArrowheads="1"/>
          </p:cNvSpPr>
          <p:nvPr/>
        </p:nvSpPr>
        <p:spPr bwMode="auto">
          <a:xfrm>
            <a:off x="1836821" y="2771012"/>
            <a:ext cx="1763712" cy="995362"/>
          </a:xfrm>
          <a:prstGeom prst="roundRect">
            <a:avLst>
              <a:gd name="adj" fmla="val 16667"/>
            </a:avLst>
          </a:prstGeom>
          <a:solidFill>
            <a:srgbClr val="C55A11"/>
          </a:solidFill>
          <a:ln w="9525">
            <a:solidFill>
              <a:schemeClr val="bg2"/>
            </a:solidFill>
            <a:round/>
          </a:ln>
        </p:spPr>
        <p:txBody>
          <a:bodyPr wrap="none" anchor="ctr"/>
          <a:lstStyle/>
          <a:p>
            <a:pPr algn="ctr" fontAlgn="auto">
              <a:spcBef>
                <a:spcPts val="0"/>
              </a:spcBef>
              <a:spcAft>
                <a:spcPts val="0"/>
              </a:spcAft>
              <a:defRPr/>
            </a:pPr>
            <a:r>
              <a:rPr lang="zh-CN" altLang="en-US" sz="3200" b="1" dirty="0">
                <a:solidFill>
                  <a:schemeClr val="bg1"/>
                </a:solidFill>
                <a:latin typeface="+mn-ea"/>
              </a:rPr>
              <a:t>课程</a:t>
            </a:r>
          </a:p>
        </p:txBody>
      </p:sp>
      <p:sp>
        <p:nvSpPr>
          <p:cNvPr id="7" name="Line 9"/>
          <p:cNvSpPr>
            <a:spLocks noChangeShapeType="1"/>
          </p:cNvSpPr>
          <p:nvPr/>
        </p:nvSpPr>
        <p:spPr bwMode="auto">
          <a:xfrm flipV="1">
            <a:off x="5122946" y="1842324"/>
            <a:ext cx="1211262" cy="43021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8" name="Line 10"/>
          <p:cNvSpPr>
            <a:spLocks noChangeShapeType="1"/>
          </p:cNvSpPr>
          <p:nvPr/>
        </p:nvSpPr>
        <p:spPr bwMode="auto">
          <a:xfrm>
            <a:off x="5122946" y="2270949"/>
            <a:ext cx="1228725" cy="398463"/>
          </a:xfrm>
          <a:prstGeom prst="line">
            <a:avLst/>
          </a:prstGeom>
        </p:spPr>
        <p:style>
          <a:lnRef idx="1">
            <a:schemeClr val="dk1"/>
          </a:lnRef>
          <a:fillRef idx="0">
            <a:schemeClr val="dk1"/>
          </a:fillRef>
          <a:effectRef idx="0">
            <a:schemeClr val="dk1"/>
          </a:effectRef>
          <a:fontRef idx="minor">
            <a:schemeClr val="tx1"/>
          </a:fontRef>
        </p:style>
        <p:txBody>
          <a:bodyPr/>
          <a:lstStyle/>
          <a:p>
            <a:pPr fontAlgn="auto">
              <a:spcBef>
                <a:spcPts val="0"/>
              </a:spcBef>
              <a:spcAft>
                <a:spcPts val="0"/>
              </a:spcAft>
              <a:defRPr/>
            </a:pPr>
            <a:endParaRPr lang="zh-CN" altLang="en-US">
              <a:effectLst>
                <a:outerShdw blurRad="38100" dist="38100" dir="2700000" algn="tl">
                  <a:srgbClr val="000000">
                    <a:alpha val="43137"/>
                  </a:srgbClr>
                </a:outerShdw>
              </a:effectLst>
            </a:endParaRPr>
          </a:p>
        </p:txBody>
      </p:sp>
      <p:sp>
        <p:nvSpPr>
          <p:cNvPr id="9" name="Rectangle 11"/>
          <p:cNvSpPr>
            <a:spLocks noChangeArrowheads="1"/>
          </p:cNvSpPr>
          <p:nvPr/>
        </p:nvSpPr>
        <p:spPr bwMode="auto">
          <a:xfrm>
            <a:off x="6337383" y="1485137"/>
            <a:ext cx="2592388" cy="576262"/>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公共必修学位课程</a:t>
            </a:r>
          </a:p>
        </p:txBody>
      </p:sp>
      <p:sp>
        <p:nvSpPr>
          <p:cNvPr id="10" name="Rectangle 12"/>
          <p:cNvSpPr>
            <a:spLocks noChangeArrowheads="1"/>
          </p:cNvSpPr>
          <p:nvPr/>
        </p:nvSpPr>
        <p:spPr bwMode="auto">
          <a:xfrm>
            <a:off x="6337383" y="2342387"/>
            <a:ext cx="2592388" cy="574675"/>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专业学位课程</a:t>
            </a:r>
          </a:p>
        </p:txBody>
      </p:sp>
      <p:sp>
        <p:nvSpPr>
          <p:cNvPr id="11" name="Rectangle 15"/>
          <p:cNvSpPr>
            <a:spLocks noChangeArrowheads="1"/>
          </p:cNvSpPr>
          <p:nvPr/>
        </p:nvSpPr>
        <p:spPr bwMode="auto">
          <a:xfrm>
            <a:off x="6337383" y="3271074"/>
            <a:ext cx="2592388" cy="576263"/>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专业选修课</a:t>
            </a:r>
          </a:p>
        </p:txBody>
      </p:sp>
      <p:sp>
        <p:nvSpPr>
          <p:cNvPr id="12" name="Rectangle 16"/>
          <p:cNvSpPr>
            <a:spLocks noChangeArrowheads="1"/>
          </p:cNvSpPr>
          <p:nvPr/>
        </p:nvSpPr>
        <p:spPr bwMode="auto">
          <a:xfrm>
            <a:off x="6337383" y="4056887"/>
            <a:ext cx="2592388" cy="576262"/>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公共选修课</a:t>
            </a:r>
          </a:p>
        </p:txBody>
      </p:sp>
      <p:sp>
        <p:nvSpPr>
          <p:cNvPr id="13" name="Line 26"/>
          <p:cNvSpPr>
            <a:spLocks noChangeShapeType="1"/>
          </p:cNvSpPr>
          <p:nvPr/>
        </p:nvSpPr>
        <p:spPr bwMode="auto">
          <a:xfrm>
            <a:off x="5297571" y="3956874"/>
            <a:ext cx="0" cy="0"/>
          </a:xfrm>
          <a:prstGeom prst="line">
            <a:avLst/>
          </a:prstGeom>
          <a:noFill/>
          <a:ln w="19050" cmpd="thinThick">
            <a:solidFill>
              <a:schemeClr val="accent1"/>
            </a:solidFill>
            <a:round/>
          </a:ln>
          <a:effectLst>
            <a:outerShdw dist="35921" dir="2700000" algn="ctr" rotWithShape="0">
              <a:schemeClr val="bg2"/>
            </a:outerShdw>
          </a:effectLst>
        </p:spPr>
        <p:txBody>
          <a:bodyPr wrap="none" lIns="0" tIns="0" rIns="0" bIns="0">
            <a:spAutoFit/>
          </a:bodyPr>
          <a:lstStyle/>
          <a:p>
            <a:pPr fontAlgn="auto">
              <a:spcBef>
                <a:spcPts val="0"/>
              </a:spcBef>
              <a:spcAft>
                <a:spcPts val="0"/>
              </a:spcAft>
              <a:defRPr/>
            </a:pPr>
            <a:endParaRPr lang="zh-CN" altLang="en-US">
              <a:latin typeface="+mn-lt"/>
              <a:ea typeface="+mn-ea"/>
            </a:endParaRPr>
          </a:p>
        </p:txBody>
      </p:sp>
      <p:sp>
        <p:nvSpPr>
          <p:cNvPr id="14" name="Line 28"/>
          <p:cNvSpPr>
            <a:spLocks noChangeShapeType="1"/>
          </p:cNvSpPr>
          <p:nvPr/>
        </p:nvSpPr>
        <p:spPr bwMode="auto">
          <a:xfrm>
            <a:off x="5297571" y="3956874"/>
            <a:ext cx="0" cy="0"/>
          </a:xfrm>
          <a:prstGeom prst="line">
            <a:avLst/>
          </a:prstGeom>
          <a:noFill/>
          <a:ln w="19050" cmpd="thinThick">
            <a:solidFill>
              <a:schemeClr val="accent1"/>
            </a:solidFill>
            <a:round/>
          </a:ln>
          <a:effectLst>
            <a:outerShdw dist="35921" dir="2700000" algn="ctr" rotWithShape="0">
              <a:schemeClr val="bg2"/>
            </a:outerShdw>
          </a:effectLst>
        </p:spPr>
        <p:txBody>
          <a:bodyPr wrap="none" lIns="0" tIns="0" rIns="0" bIns="0">
            <a:spAutoFit/>
          </a:bodyPr>
          <a:lstStyle/>
          <a:p>
            <a:pPr fontAlgn="auto">
              <a:spcBef>
                <a:spcPts val="0"/>
              </a:spcBef>
              <a:spcAft>
                <a:spcPts val="0"/>
              </a:spcAft>
              <a:defRPr/>
            </a:pPr>
            <a:endParaRPr lang="zh-CN" altLang="en-US">
              <a:latin typeface="+mn-lt"/>
              <a:ea typeface="+mn-ea"/>
            </a:endParaRPr>
          </a:p>
        </p:txBody>
      </p:sp>
      <p:sp>
        <p:nvSpPr>
          <p:cNvPr id="15" name="Line 33"/>
          <p:cNvSpPr>
            <a:spLocks noChangeShapeType="1"/>
          </p:cNvSpPr>
          <p:nvPr/>
        </p:nvSpPr>
        <p:spPr bwMode="auto">
          <a:xfrm flipV="1">
            <a:off x="5261058" y="3775899"/>
            <a:ext cx="612775" cy="215900"/>
          </a:xfrm>
          <a:prstGeom prst="line">
            <a:avLst/>
          </a:prstGeom>
          <a:noFill/>
          <a:ln w="9525">
            <a:solidFill>
              <a:schemeClr val="bg2"/>
            </a:solidFill>
            <a:round/>
          </a:ln>
        </p:spPr>
        <p:txBody>
          <a:bodyPr/>
          <a:lstStyle/>
          <a:p>
            <a:endParaRPr lang="zh-CN" altLang="en-US"/>
          </a:p>
        </p:txBody>
      </p:sp>
      <p:sp>
        <p:nvSpPr>
          <p:cNvPr id="16" name="Line 34"/>
          <p:cNvSpPr>
            <a:spLocks noChangeShapeType="1"/>
          </p:cNvSpPr>
          <p:nvPr/>
        </p:nvSpPr>
        <p:spPr bwMode="auto">
          <a:xfrm>
            <a:off x="5261058" y="4496624"/>
            <a:ext cx="612775" cy="287338"/>
          </a:xfrm>
          <a:prstGeom prst="line">
            <a:avLst/>
          </a:prstGeom>
          <a:noFill/>
          <a:ln w="9525">
            <a:solidFill>
              <a:schemeClr val="bg2"/>
            </a:solidFill>
            <a:round/>
          </a:ln>
        </p:spPr>
        <p:txBody>
          <a:bodyPr/>
          <a:lstStyle/>
          <a:p>
            <a:endParaRPr lang="zh-CN" altLang="en-US"/>
          </a:p>
        </p:txBody>
      </p:sp>
      <p:sp>
        <p:nvSpPr>
          <p:cNvPr id="17" name="圆角矩形 16"/>
          <p:cNvSpPr/>
          <p:nvPr/>
        </p:nvSpPr>
        <p:spPr>
          <a:xfrm>
            <a:off x="4194258" y="1842324"/>
            <a:ext cx="968375" cy="9144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zh-CN" altLang="en-US" sz="2400" dirty="0"/>
              <a:t>学位</a:t>
            </a:r>
            <a:endParaRPr lang="en-US" altLang="zh-CN" sz="2400" dirty="0"/>
          </a:p>
          <a:p>
            <a:pPr algn="ctr" fontAlgn="auto">
              <a:spcBef>
                <a:spcPts val="0"/>
              </a:spcBef>
              <a:spcAft>
                <a:spcPts val="0"/>
              </a:spcAft>
              <a:defRPr/>
            </a:pPr>
            <a:r>
              <a:rPr lang="zh-CN" altLang="en-US" sz="2400" dirty="0"/>
              <a:t>课程</a:t>
            </a:r>
          </a:p>
        </p:txBody>
      </p:sp>
      <p:sp>
        <p:nvSpPr>
          <p:cNvPr id="18" name="圆角矩形 17"/>
          <p:cNvSpPr/>
          <p:nvPr/>
        </p:nvSpPr>
        <p:spPr>
          <a:xfrm>
            <a:off x="4194258" y="3699699"/>
            <a:ext cx="1008063" cy="9144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zh-CN" altLang="en-US" dirty="0"/>
          </a:p>
        </p:txBody>
      </p:sp>
      <p:cxnSp>
        <p:nvCxnSpPr>
          <p:cNvPr id="19" name="直接连接符 18"/>
          <p:cNvCxnSpPr/>
          <p:nvPr/>
        </p:nvCxnSpPr>
        <p:spPr>
          <a:xfrm flipV="1">
            <a:off x="5194383" y="3556824"/>
            <a:ext cx="1116013" cy="377825"/>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5194383" y="4414074"/>
            <a:ext cx="1085850" cy="558800"/>
          </a:xfrm>
          <a:prstGeom prst="line">
            <a:avLst/>
          </a:prstGeom>
        </p:spPr>
        <p:style>
          <a:lnRef idx="1">
            <a:schemeClr val="dk1"/>
          </a:lnRef>
          <a:fillRef idx="0">
            <a:schemeClr val="dk1"/>
          </a:fillRef>
          <a:effectRef idx="0">
            <a:schemeClr val="dk1"/>
          </a:effectRef>
          <a:fontRef idx="minor">
            <a:schemeClr val="tx1"/>
          </a:fontRef>
        </p:style>
      </p:cxnSp>
      <p:sp>
        <p:nvSpPr>
          <p:cNvPr id="21" name="Rectangle 16"/>
          <p:cNvSpPr>
            <a:spLocks noChangeArrowheads="1"/>
          </p:cNvSpPr>
          <p:nvPr/>
        </p:nvSpPr>
        <p:spPr bwMode="auto">
          <a:xfrm>
            <a:off x="6337383" y="4771261"/>
            <a:ext cx="2592388" cy="1165249"/>
          </a:xfrm>
          <a:prstGeom prst="rect">
            <a:avLst/>
          </a:prstGeom>
          <a:solidFill>
            <a:srgbClr val="3D6AA1"/>
          </a:solidFill>
          <a:ln w="9525">
            <a:solidFill>
              <a:schemeClr val="bg2"/>
            </a:solidFill>
            <a:miter lim="800000"/>
          </a:ln>
        </p:spPr>
        <p:txBody>
          <a:bodyPr wrap="none" anchor="ctr"/>
          <a:lstStyle/>
          <a:p>
            <a:pPr algn="ctr" fontAlgn="auto">
              <a:spcBef>
                <a:spcPts val="0"/>
              </a:spcBef>
              <a:spcAft>
                <a:spcPts val="0"/>
              </a:spcAft>
              <a:defRPr/>
            </a:pPr>
            <a:r>
              <a:rPr lang="zh-CN" altLang="en-US" sz="2000" b="1" dirty="0">
                <a:solidFill>
                  <a:schemeClr val="bg1"/>
                </a:solidFill>
                <a:latin typeface="+mn-ea"/>
              </a:rPr>
              <a:t>公共必修非学位课</a:t>
            </a:r>
            <a:endParaRPr lang="en-US" altLang="zh-CN" sz="2000" b="1" dirty="0">
              <a:solidFill>
                <a:schemeClr val="bg1"/>
              </a:solidFill>
              <a:latin typeface="+mn-ea"/>
            </a:endParaRPr>
          </a:p>
          <a:p>
            <a:pPr fontAlgn="auto">
              <a:spcBef>
                <a:spcPts val="0"/>
              </a:spcBef>
              <a:spcAft>
                <a:spcPts val="0"/>
              </a:spcAft>
              <a:defRPr/>
            </a:pPr>
            <a:r>
              <a:rPr lang="zh-CN" altLang="en-US" sz="1200" b="1" dirty="0" smtClean="0">
                <a:solidFill>
                  <a:schemeClr val="bg1"/>
                </a:solidFill>
                <a:effectLst>
                  <a:outerShdw blurRad="38100" dist="38100" dir="2700000" algn="tl">
                    <a:srgbClr val="FFFFFF"/>
                  </a:outerShdw>
                </a:effectLst>
                <a:latin typeface="+mn-ea"/>
              </a:rPr>
              <a:t>（工程硕士必修课</a:t>
            </a:r>
            <a:r>
              <a:rPr lang="zh-CN" altLang="en-US" sz="1200" b="1" dirty="0">
                <a:solidFill>
                  <a:schemeClr val="bg1"/>
                </a:solidFill>
                <a:effectLst>
                  <a:outerShdw blurRad="38100" dist="38100" dir="2700000" algn="tl">
                    <a:srgbClr val="FFFFFF"/>
                  </a:outerShdw>
                </a:effectLst>
                <a:latin typeface="+mn-ea"/>
              </a:rPr>
              <a:t>：</a:t>
            </a:r>
            <a:r>
              <a:rPr lang="en-US" altLang="zh-CN" sz="1200" b="1" dirty="0">
                <a:solidFill>
                  <a:schemeClr val="bg1"/>
                </a:solidFill>
                <a:effectLst>
                  <a:outerShdw blurRad="38100" dist="38100" dir="2700000" algn="tl">
                    <a:srgbClr val="FFFFFF"/>
                  </a:outerShdw>
                </a:effectLst>
                <a:latin typeface="+mn-ea"/>
              </a:rPr>
              <a:t>《</a:t>
            </a:r>
            <a:r>
              <a:rPr lang="zh-CN" altLang="en-US" sz="1200" b="1" dirty="0">
                <a:solidFill>
                  <a:schemeClr val="bg1"/>
                </a:solidFill>
                <a:effectLst>
                  <a:outerShdw blurRad="38100" dist="38100" dir="2700000" algn="tl">
                    <a:srgbClr val="FFFFFF"/>
                  </a:outerShdw>
                </a:effectLst>
                <a:latin typeface="+mn-ea"/>
              </a:rPr>
              <a:t>知识产权</a:t>
            </a:r>
            <a:r>
              <a:rPr lang="en-US" altLang="zh-CN" sz="1200" b="1" dirty="0">
                <a:solidFill>
                  <a:schemeClr val="bg1"/>
                </a:solidFill>
                <a:effectLst>
                  <a:outerShdw blurRad="38100" dist="38100" dir="2700000" algn="tl">
                    <a:srgbClr val="FFFFFF"/>
                  </a:outerShdw>
                </a:effectLst>
                <a:latin typeface="+mn-ea"/>
              </a:rPr>
              <a:t>》、</a:t>
            </a:r>
          </a:p>
          <a:p>
            <a:pPr fontAlgn="auto">
              <a:spcBef>
                <a:spcPts val="0"/>
              </a:spcBef>
              <a:spcAft>
                <a:spcPts val="0"/>
              </a:spcAft>
              <a:defRPr/>
            </a:pPr>
            <a:r>
              <a:rPr lang="en-US" altLang="zh-CN" sz="1200" b="1" dirty="0">
                <a:solidFill>
                  <a:schemeClr val="bg1"/>
                </a:solidFill>
                <a:effectLst>
                  <a:outerShdw blurRad="38100" dist="38100" dir="2700000" algn="tl">
                    <a:srgbClr val="FFFFFF"/>
                  </a:outerShdw>
                </a:effectLst>
                <a:latin typeface="+mn-ea"/>
              </a:rPr>
              <a:t>《</a:t>
            </a:r>
            <a:r>
              <a:rPr lang="zh-CN" altLang="en-US" sz="1200" b="1" dirty="0">
                <a:solidFill>
                  <a:schemeClr val="bg1"/>
                </a:solidFill>
                <a:effectLst>
                  <a:outerShdw blurRad="38100" dist="38100" dir="2700000" algn="tl">
                    <a:srgbClr val="FFFFFF"/>
                  </a:outerShdw>
                </a:effectLst>
                <a:latin typeface="+mn-ea"/>
              </a:rPr>
              <a:t>信息检索</a:t>
            </a:r>
            <a:r>
              <a:rPr lang="en-US" altLang="zh-CN" sz="1200" b="1" dirty="0">
                <a:solidFill>
                  <a:schemeClr val="bg1"/>
                </a:solidFill>
                <a:effectLst>
                  <a:outerShdw blurRad="38100" dist="38100" dir="2700000" algn="tl">
                    <a:srgbClr val="FFFFFF"/>
                  </a:outerShdw>
                </a:effectLst>
                <a:latin typeface="+mn-ea"/>
              </a:rPr>
              <a:t>》、《</a:t>
            </a:r>
            <a:r>
              <a:rPr lang="zh-CN" altLang="en-US" sz="1200" b="1" dirty="0">
                <a:solidFill>
                  <a:schemeClr val="bg1"/>
                </a:solidFill>
                <a:effectLst>
                  <a:outerShdw blurRad="38100" dist="38100" dir="2700000" algn="tl">
                    <a:srgbClr val="FFFFFF"/>
                  </a:outerShdw>
                </a:effectLst>
                <a:latin typeface="+mn-ea"/>
              </a:rPr>
              <a:t>专业英语</a:t>
            </a:r>
            <a:r>
              <a:rPr lang="en-US" altLang="zh-CN" sz="1200" b="1" dirty="0" smtClean="0">
                <a:solidFill>
                  <a:schemeClr val="bg1"/>
                </a:solidFill>
                <a:effectLst>
                  <a:outerShdw blurRad="38100" dist="38100" dir="2700000" algn="tl">
                    <a:srgbClr val="FFFFFF"/>
                  </a:outerShdw>
                </a:effectLst>
                <a:latin typeface="+mn-ea"/>
              </a:rPr>
              <a:t>》</a:t>
            </a:r>
            <a:r>
              <a:rPr lang="zh-CN" altLang="en-US" sz="1200" b="1" dirty="0" smtClean="0">
                <a:solidFill>
                  <a:schemeClr val="bg1"/>
                </a:solidFill>
                <a:effectLst>
                  <a:outerShdw blurRad="38100" dist="38100" dir="2700000" algn="tl">
                    <a:srgbClr val="FFFFFF"/>
                  </a:outerShdw>
                </a:effectLst>
                <a:latin typeface="+mn-ea"/>
              </a:rPr>
              <a:t>和</a:t>
            </a:r>
            <a:endParaRPr lang="en-US" altLang="zh-CN" sz="1200" b="1" dirty="0" smtClean="0">
              <a:solidFill>
                <a:schemeClr val="bg1"/>
              </a:solidFill>
              <a:effectLst>
                <a:outerShdw blurRad="38100" dist="38100" dir="2700000" algn="tl">
                  <a:srgbClr val="FFFFFF"/>
                </a:outerShdw>
              </a:effectLst>
              <a:latin typeface="+mn-ea"/>
            </a:endParaRPr>
          </a:p>
          <a:p>
            <a:pPr fontAlgn="auto">
              <a:spcBef>
                <a:spcPts val="0"/>
              </a:spcBef>
              <a:spcAft>
                <a:spcPts val="0"/>
              </a:spcAft>
              <a:defRPr/>
            </a:pPr>
            <a:r>
              <a:rPr lang="en-US" altLang="zh-CN" sz="1200" b="1" dirty="0" smtClean="0">
                <a:solidFill>
                  <a:schemeClr val="bg1"/>
                </a:solidFill>
                <a:effectLst>
                  <a:outerShdw blurRad="38100" dist="38100" dir="2700000" algn="tl">
                    <a:srgbClr val="FFFFFF"/>
                  </a:outerShdw>
                </a:effectLst>
                <a:latin typeface="+mn-ea"/>
              </a:rPr>
              <a:t>《</a:t>
            </a:r>
            <a:r>
              <a:rPr lang="zh-CN" altLang="en-US" sz="1200" b="1" dirty="0" smtClean="0">
                <a:solidFill>
                  <a:schemeClr val="bg1"/>
                </a:solidFill>
                <a:effectLst>
                  <a:outerShdw blurRad="38100" dist="38100" dir="2700000" algn="tl">
                    <a:srgbClr val="FFFFFF"/>
                  </a:outerShdw>
                </a:effectLst>
                <a:latin typeface="+mn-ea"/>
              </a:rPr>
              <a:t>工程伦理</a:t>
            </a:r>
            <a:r>
              <a:rPr lang="en-US" altLang="zh-CN" sz="1200" b="1" dirty="0" smtClean="0">
                <a:solidFill>
                  <a:schemeClr val="bg1"/>
                </a:solidFill>
                <a:effectLst>
                  <a:outerShdw blurRad="38100" dist="38100" dir="2700000" algn="tl">
                    <a:srgbClr val="FFFFFF"/>
                  </a:outerShdw>
                </a:effectLst>
                <a:latin typeface="+mn-ea"/>
              </a:rPr>
              <a:t>》)</a:t>
            </a:r>
            <a:endParaRPr lang="zh-CN" altLang="en-US" sz="1200" b="1" dirty="0">
              <a:solidFill>
                <a:schemeClr val="bg1"/>
              </a:solidFill>
              <a:effectLst>
                <a:outerShdw blurRad="38100" dist="38100" dir="2700000" algn="tl">
                  <a:srgbClr val="FFFFFF"/>
                </a:outerShdw>
              </a:effectLst>
              <a:latin typeface="+mn-ea"/>
            </a:endParaRPr>
          </a:p>
        </p:txBody>
      </p:sp>
      <p:sp>
        <p:nvSpPr>
          <p:cNvPr id="22" name="矩形 21"/>
          <p:cNvSpPr/>
          <p:nvPr/>
        </p:nvSpPr>
        <p:spPr>
          <a:xfrm>
            <a:off x="3819984" y="3871817"/>
            <a:ext cx="1780674" cy="5670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dk1"/>
                </a:solidFill>
              </a:rPr>
              <a:t>非</a:t>
            </a:r>
            <a:r>
              <a:rPr lang="zh-CN" altLang="en-US" sz="2400" dirty="0" smtClean="0">
                <a:solidFill>
                  <a:schemeClr val="dk1"/>
                </a:solidFill>
              </a:rPr>
              <a:t>学位</a:t>
            </a:r>
            <a:endParaRPr lang="en-US" altLang="zh-CN" sz="2400" dirty="0" smtClean="0">
              <a:solidFill>
                <a:schemeClr val="dk1"/>
              </a:solidFill>
            </a:endParaRPr>
          </a:p>
          <a:p>
            <a:pPr algn="ctr"/>
            <a:r>
              <a:rPr lang="zh-CN" altLang="en-US" sz="2400" dirty="0" smtClean="0">
                <a:solidFill>
                  <a:schemeClr val="dk1"/>
                </a:solidFill>
              </a:rPr>
              <a:t>课程</a:t>
            </a:r>
            <a:endParaRPr lang="zh-CN" altLang="en-US" sz="2400" dirty="0">
              <a:solidFill>
                <a:schemeClr val="dk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t="114" b="34358"/>
          <a:stretch>
            <a:fillRect/>
          </a:stretch>
        </p:blipFill>
        <p:spPr>
          <a:xfrm>
            <a:off x="1" y="0"/>
            <a:ext cx="12192000" cy="6990347"/>
          </a:xfrm>
          <a:prstGeom prst="rect">
            <a:avLst/>
          </a:prstGeom>
        </p:spPr>
      </p:pic>
      <p:sp>
        <p:nvSpPr>
          <p:cNvPr id="30" name="Rectangle 6"/>
          <p:cNvSpPr>
            <a:spLocks noChangeArrowheads="1"/>
          </p:cNvSpPr>
          <p:nvPr/>
        </p:nvSpPr>
        <p:spPr bwMode="auto">
          <a:xfrm>
            <a:off x="0" y="2242014"/>
            <a:ext cx="12192000" cy="2196242"/>
          </a:xfrm>
          <a:prstGeom prst="rect">
            <a:avLst/>
          </a:prstGeom>
          <a:solidFill>
            <a:srgbClr val="003B84">
              <a:alpha val="76000"/>
            </a:srgbClr>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3"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5"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26" name="TextBox 25"/>
          <p:cNvSpPr txBox="1">
            <a:spLocks noChangeArrowheads="1"/>
          </p:cNvSpPr>
          <p:nvPr/>
        </p:nvSpPr>
        <p:spPr bwMode="auto">
          <a:xfrm>
            <a:off x="3850552" y="2734933"/>
            <a:ext cx="6653016" cy="15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defTabSz="913765" eaLnBrk="1" fontAlgn="base" hangingPunct="1">
              <a:spcBef>
                <a:spcPct val="0"/>
              </a:spcBef>
              <a:spcAft>
                <a:spcPct val="0"/>
              </a:spcAft>
              <a:defRPr/>
            </a:pPr>
            <a:r>
              <a:rPr lang="zh-CN" altLang="en-US" sz="5400" b="1" dirty="0" smtClean="0">
                <a:solidFill>
                  <a:srgbClr val="FDCB34"/>
                </a:solidFill>
                <a:latin typeface="微软雅黑" panose="020B0503020204020204" pitchFamily="34" charset="-122"/>
                <a:ea typeface="微软雅黑" panose="020B0503020204020204" pitchFamily="34" charset="-122"/>
              </a:rPr>
              <a:t>学分</a:t>
            </a:r>
            <a:r>
              <a:rPr lang="zh-CN" altLang="en-US" sz="5400" b="1" dirty="0">
                <a:solidFill>
                  <a:srgbClr val="FDCB34"/>
                </a:solidFill>
                <a:latin typeface="微软雅黑" panose="020B0503020204020204" pitchFamily="34" charset="-122"/>
                <a:ea typeface="微软雅黑" panose="020B0503020204020204" pitchFamily="34" charset="-122"/>
              </a:rPr>
              <a:t>要求及课程简介</a:t>
            </a:r>
            <a:endParaRPr lang="zh-CN" altLang="en-US" sz="5400" b="1" dirty="0">
              <a:solidFill>
                <a:srgbClr val="FDCB34"/>
              </a:solidFill>
              <a:latin typeface="微软雅黑" panose="020B0503020204020204" pitchFamily="34" charset="-122"/>
              <a:ea typeface="微软雅黑" panose="020B0503020204020204" pitchFamily="34" charset="-122"/>
              <a:sym typeface="Arial" panose="020B0604020202020204" pitchFamily="34" charset="0"/>
            </a:endParaRPr>
          </a:p>
          <a:p>
            <a:pPr defTabSz="913765" eaLnBrk="1" fontAlgn="base" hangingPunct="1">
              <a:spcBef>
                <a:spcPct val="0"/>
              </a:spcBef>
              <a:spcAft>
                <a:spcPct val="0"/>
              </a:spcAft>
              <a:defRPr/>
            </a:pPr>
            <a:endParaRPr lang="en-US" altLang="zh-CN" sz="4000" b="1" dirty="0">
              <a:solidFill>
                <a:srgbClr val="FDCB34"/>
              </a:solidFill>
              <a:latin typeface="微软雅黑" panose="020B0503020204020204" pitchFamily="34" charset="-122"/>
              <a:ea typeface="微软雅黑" panose="020B0503020204020204" pitchFamily="34" charset="-122"/>
            </a:endParaRPr>
          </a:p>
        </p:txBody>
      </p:sp>
      <p:sp>
        <p:nvSpPr>
          <p:cNvPr id="2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8" name="图片 27"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ffectLst>
            <a:glow rad="101600">
              <a:schemeClr val="bg1">
                <a:alpha val="6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二、学分要求及课程简介</a:t>
            </a:r>
            <a:endParaRPr lang="zh-CN" altLang="en-US" dirty="0"/>
          </a:p>
        </p:txBody>
      </p:sp>
      <p:graphicFrame>
        <p:nvGraphicFramePr>
          <p:cNvPr id="4" name="Group 4"/>
          <p:cNvGraphicFramePr>
            <a:graphicFrameLocks noGrp="1"/>
          </p:cNvGraphicFramePr>
          <p:nvPr>
            <p:custDataLst>
              <p:tags r:id="rId1"/>
            </p:custDataLst>
          </p:nvPr>
        </p:nvGraphicFramePr>
        <p:xfrm>
          <a:off x="501316" y="2106548"/>
          <a:ext cx="11217442" cy="4155118"/>
        </p:xfrm>
        <a:graphic>
          <a:graphicData uri="http://schemas.openxmlformats.org/drawingml/2006/table">
            <a:tbl>
              <a:tblPr firstRow="1" firstCol="1">
                <a:tableStyleId>{21E4AEA4-8DFA-4A89-87EB-49C32662AFE0}</a:tableStyleId>
              </a:tblPr>
              <a:tblGrid>
                <a:gridCol w="1736957">
                  <a:extLst>
                    <a:ext uri="{9D8B030D-6E8A-4147-A177-3AD203B41FA5}">
                      <a16:colId xmlns:a16="http://schemas.microsoft.com/office/drawing/2014/main" val="20000"/>
                    </a:ext>
                  </a:extLst>
                </a:gridCol>
                <a:gridCol w="3854612">
                  <a:extLst>
                    <a:ext uri="{9D8B030D-6E8A-4147-A177-3AD203B41FA5}">
                      <a16:colId xmlns:a16="http://schemas.microsoft.com/office/drawing/2014/main" val="20001"/>
                    </a:ext>
                  </a:extLst>
                </a:gridCol>
                <a:gridCol w="3729155">
                  <a:extLst>
                    <a:ext uri="{9D8B030D-6E8A-4147-A177-3AD203B41FA5}">
                      <a16:colId xmlns:a16="http://schemas.microsoft.com/office/drawing/2014/main" val="20002"/>
                    </a:ext>
                  </a:extLst>
                </a:gridCol>
                <a:gridCol w="1896718">
                  <a:extLst>
                    <a:ext uri="{9D8B030D-6E8A-4147-A177-3AD203B41FA5}">
                      <a16:colId xmlns:a16="http://schemas.microsoft.com/office/drawing/2014/main" val="20003"/>
                    </a:ext>
                  </a:extLst>
                </a:gridCol>
              </a:tblGrid>
              <a:tr h="619441">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smtClean="0">
                        <a:ln>
                          <a:noFill/>
                        </a:ln>
                        <a:solidFill>
                          <a:schemeClr val="tx1"/>
                        </a:solidFill>
                        <a:effectLst/>
                        <a:latin typeface="+mn-ea"/>
                        <a:ea typeface="+mn-ea"/>
                      </a:endParaRPr>
                    </a:p>
                  </a:txBody>
                  <a:tcPr marL="91439" marR="91439"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u="none" strike="noStrike" cap="none" normalizeH="0" baseline="0" dirty="0" smtClean="0">
                          <a:ln>
                            <a:noFill/>
                          </a:ln>
                          <a:effectLst/>
                        </a:rPr>
                        <a:t>必修环节</a:t>
                      </a:r>
                      <a:endParaRPr kumimoji="0" lang="zh-CN" altLang="en-US" sz="2400" b="1" i="0" u="none" strike="noStrike" cap="none" normalizeH="0" baseline="0" dirty="0" smtClean="0">
                        <a:ln>
                          <a:noFill/>
                        </a:ln>
                        <a:solidFill>
                          <a:schemeClr val="tx1"/>
                        </a:solidFill>
                        <a:effectLst/>
                        <a:latin typeface="+mn-ea"/>
                        <a:ea typeface="+mn-ea"/>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u="none" strike="noStrike" cap="none" normalizeH="0" baseline="0" dirty="0" smtClean="0">
                          <a:ln>
                            <a:noFill/>
                          </a:ln>
                          <a:effectLst/>
                        </a:rPr>
                        <a:t>课程学习</a:t>
                      </a:r>
                      <a:endParaRPr kumimoji="0" lang="zh-CN" altLang="en-US" sz="2400" b="1" i="0" u="none" strike="noStrike" cap="none" normalizeH="0" baseline="0" dirty="0" smtClean="0">
                        <a:ln>
                          <a:noFill/>
                        </a:ln>
                        <a:solidFill>
                          <a:schemeClr val="tx1"/>
                        </a:solidFill>
                        <a:effectLst/>
                        <a:latin typeface="+mn-ea"/>
                        <a:ea typeface="+mn-ea"/>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u="none" strike="noStrike" cap="none" normalizeH="0" baseline="0" dirty="0" smtClean="0">
                          <a:ln>
                            <a:noFill/>
                          </a:ln>
                          <a:effectLst/>
                        </a:rPr>
                        <a:t>总学分</a:t>
                      </a:r>
                      <a:endParaRPr kumimoji="0" lang="zh-CN" altLang="en-US" sz="2400" b="1" i="0" u="none" strike="noStrike" cap="none" normalizeH="0" baseline="0" dirty="0" smtClean="0">
                        <a:ln>
                          <a:noFill/>
                        </a:ln>
                        <a:solidFill>
                          <a:schemeClr val="tx1"/>
                        </a:solidFill>
                        <a:effectLst/>
                        <a:latin typeface="+mn-ea"/>
                        <a:ea typeface="+mn-ea"/>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extLst>
                  <a:ext uri="{0D108BD9-81ED-4DB2-BD59-A6C34878D82A}">
                    <a16:rowId xmlns:a16="http://schemas.microsoft.com/office/drawing/2014/main" val="10000"/>
                  </a:ext>
                </a:extLst>
              </a:tr>
              <a:tr h="99118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学术型硕士生</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rowSpan="4">
                  <a:txBody>
                    <a:bodyPr/>
                    <a:lstStyle/>
                    <a:p>
                      <a:pPr marL="0" marR="0" lvl="0" indent="0" algn="just"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开题报告、中期考核、学术报告、社会实践、论文答辩等，回所完成。（≥5学分）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课程学习≥30学分，</a:t>
                      </a: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集中教学阶段≥</a:t>
                      </a:r>
                      <a:r>
                        <a:rPr kumimoji="0" lang="en-US" altLang="zh-CN" sz="2000" u="none" strike="noStrike" cap="none" normalizeH="0" baseline="0" dirty="0" smtClean="0">
                          <a:ln>
                            <a:noFill/>
                          </a:ln>
                          <a:effectLst/>
                        </a:rPr>
                        <a:t>25</a:t>
                      </a:r>
                      <a:r>
                        <a:rPr kumimoji="0" lang="zh-CN" altLang="en-US" sz="2000" u="none" strike="noStrike" cap="none" normalizeH="0" baseline="0" dirty="0" smtClean="0">
                          <a:ln>
                            <a:noFill/>
                          </a:ln>
                          <a:effectLst/>
                        </a:rPr>
                        <a:t>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≥35学分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86422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硕博生</a:t>
                      </a:r>
                      <a:r>
                        <a:rPr kumimoji="0" lang="en-US" altLang="zh-CN" sz="2000" u="none" strike="noStrike" cap="none" normalizeH="0" baseline="0" dirty="0" smtClean="0">
                          <a:ln>
                            <a:noFill/>
                          </a:ln>
                          <a:effectLst/>
                        </a:rPr>
                        <a:t>/</a:t>
                      </a: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直博生</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vMerge="1">
                  <a:txBody>
                    <a:bodyPr/>
                    <a:lstStyle/>
                    <a:p>
                      <a:endParaRPr lang="zh-CN"/>
                    </a:p>
                  </a:txBody>
                  <a:tcPr marL="91439" marR="9143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课程学习≥3</a:t>
                      </a:r>
                      <a:r>
                        <a:rPr kumimoji="0" lang="en-US" altLang="zh-CN" sz="2000" u="none" strike="noStrike" cap="none" normalizeH="0" baseline="0" dirty="0" smtClean="0">
                          <a:ln>
                            <a:noFill/>
                          </a:ln>
                          <a:effectLst/>
                        </a:rPr>
                        <a:t>8</a:t>
                      </a:r>
                      <a:r>
                        <a:rPr kumimoji="0" lang="zh-CN" altLang="en-US" sz="2000" u="none" strike="noStrike" cap="none" normalizeH="0" baseline="0" dirty="0" smtClean="0">
                          <a:ln>
                            <a:noFill/>
                          </a:ln>
                          <a:effectLst/>
                        </a:rPr>
                        <a:t>学分，</a:t>
                      </a: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集中教学阶段≥</a:t>
                      </a:r>
                      <a:r>
                        <a:rPr kumimoji="0" lang="en-US" altLang="zh-CN" sz="2000" u="none" strike="noStrike" cap="none" normalizeH="0" baseline="0" dirty="0" smtClean="0">
                          <a:ln>
                            <a:noFill/>
                          </a:ln>
                          <a:effectLst/>
                        </a:rPr>
                        <a:t>30</a:t>
                      </a:r>
                      <a:r>
                        <a:rPr kumimoji="0" lang="zh-CN" altLang="en-US" sz="2000" u="none" strike="noStrike" cap="none" normalizeH="0" baseline="0" dirty="0" smtClean="0">
                          <a:ln>
                            <a:noFill/>
                          </a:ln>
                          <a:effectLst/>
                        </a:rPr>
                        <a:t>学分</a:t>
                      </a:r>
                      <a:endParaRPr kumimoji="0" lang="zh-CN" altLang="en-US" sz="2000" b="1" i="0" u="none" strike="noStrike" cap="none" normalizeH="0" baseline="0" dirty="0" smtClean="0">
                        <a:ln>
                          <a:noFill/>
                        </a:ln>
                        <a:solidFill>
                          <a:srgbClr val="FF0000"/>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≥4</a:t>
                      </a:r>
                      <a:r>
                        <a:rPr kumimoji="0" lang="en-US" altLang="zh-CN" sz="2000" u="none" strike="noStrike" cap="none" normalizeH="0" baseline="0" dirty="0" smtClean="0">
                          <a:ln>
                            <a:noFill/>
                          </a:ln>
                          <a:effectLst/>
                        </a:rPr>
                        <a:t>3</a:t>
                      </a:r>
                      <a:r>
                        <a:rPr kumimoji="0" lang="zh-CN" altLang="en-US" sz="2000" u="none" strike="noStrike" cap="none" normalizeH="0" baseline="0" dirty="0" smtClean="0">
                          <a:ln>
                            <a:noFill/>
                          </a:ln>
                          <a:effectLst/>
                        </a:rPr>
                        <a:t>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8730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普博生</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vMerge="1">
                  <a:txBody>
                    <a:bodyPr/>
                    <a:lstStyle/>
                    <a:p>
                      <a:endParaRPr lang="zh-CN"/>
                    </a:p>
                  </a:txBody>
                  <a:tcPr marL="91439" marR="9143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课程学习≥</a:t>
                      </a:r>
                      <a:r>
                        <a:rPr kumimoji="0" lang="en-US" altLang="zh-CN" sz="2000" u="none" strike="noStrike" cap="none" normalizeH="0" baseline="0" dirty="0" smtClean="0">
                          <a:ln>
                            <a:noFill/>
                          </a:ln>
                          <a:effectLst/>
                        </a:rPr>
                        <a:t>9</a:t>
                      </a:r>
                      <a:r>
                        <a:rPr kumimoji="0" lang="zh-CN" altLang="en-US" sz="2000" u="none" strike="noStrike" cap="none" normalizeH="0" baseline="0" dirty="0" smtClean="0">
                          <a:ln>
                            <a:noFill/>
                          </a:ln>
                          <a:effectLst/>
                        </a:rPr>
                        <a:t>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u="none" strike="noStrike" cap="none" normalizeH="0" baseline="0" dirty="0" smtClean="0">
                          <a:ln>
                            <a:noFill/>
                          </a:ln>
                          <a:effectLst/>
                        </a:rPr>
                        <a:t>≥</a:t>
                      </a:r>
                      <a:r>
                        <a:rPr kumimoji="0" lang="en-US" altLang="zh-CN" sz="2000" u="none" strike="noStrike" cap="none" normalizeH="0" baseline="0" dirty="0" smtClean="0">
                          <a:ln>
                            <a:noFill/>
                          </a:ln>
                          <a:effectLst/>
                        </a:rPr>
                        <a:t>14</a:t>
                      </a:r>
                      <a:r>
                        <a:rPr kumimoji="0" lang="zh-CN" altLang="en-US" sz="2000" u="none" strike="noStrike" cap="none" normalizeH="0" baseline="0" dirty="0" smtClean="0">
                          <a:ln>
                            <a:noFill/>
                          </a:ln>
                          <a:effectLst/>
                        </a:rPr>
                        <a:t>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80721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专业硕士</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50000"/>
                      </a:schemeClr>
                    </a:solidFill>
                  </a:tcPr>
                </a:tc>
                <a:tc vMerge="1">
                  <a:txBody>
                    <a:bodyPr/>
                    <a:lstStyle/>
                    <a:p>
                      <a:endParaRPr lang="zh-CN"/>
                    </a:p>
                  </a:txBody>
                  <a:tcPr marL="91439" marR="91439"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课程学习≥30学分，</a:t>
                      </a:r>
                      <a:endParaRPr kumimoji="0" lang="en-US" altLang="zh-CN" sz="2000" u="none" strike="noStrike" cap="none" normalizeH="0" baseline="0" dirty="0" smtClean="0">
                        <a:ln>
                          <a:noFill/>
                        </a:ln>
                        <a:effectLst/>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集中教学阶段≥</a:t>
                      </a:r>
                      <a:r>
                        <a:rPr kumimoji="0" lang="en-US" altLang="zh-CN" sz="2000" u="none" strike="noStrike" cap="none" normalizeH="0" baseline="0" dirty="0" smtClean="0">
                          <a:ln>
                            <a:noFill/>
                          </a:ln>
                          <a:effectLst/>
                        </a:rPr>
                        <a:t>26</a:t>
                      </a:r>
                      <a:r>
                        <a:rPr kumimoji="0" lang="zh-CN" altLang="en-US" sz="2000" u="none" strike="noStrike" cap="none" normalizeH="0" baseline="0" dirty="0" smtClean="0">
                          <a:ln>
                            <a:noFill/>
                          </a:ln>
                          <a:effectLst/>
                        </a:rPr>
                        <a:t>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u="none" strike="noStrike" cap="none" normalizeH="0" baseline="0" dirty="0" smtClean="0">
                          <a:ln>
                            <a:noFill/>
                          </a:ln>
                          <a:effectLst/>
                        </a:rPr>
                        <a:t>≥35学分</a:t>
                      </a:r>
                      <a:endParaRPr kumimoji="0" lang="zh-CN" altLang="en-US" sz="2000" b="1" i="0" u="none" strike="noStrike" cap="none" normalizeH="0" baseline="0" dirty="0" smtClean="0">
                        <a:ln>
                          <a:noFill/>
                        </a:ln>
                        <a:solidFill>
                          <a:schemeClr val="tx1"/>
                        </a:solidFill>
                        <a:effectLst/>
                        <a:latin typeface="+mn-ea"/>
                        <a:ea typeface="+mn-ea"/>
                        <a:cs typeface="Times New Roman" panose="02020603050405020304" pitchFamily="18" charset="0"/>
                      </a:endParaRPr>
                    </a:p>
                  </a:txBody>
                  <a:tcPr marL="91439" marR="91439"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Line 34"/>
          <p:cNvSpPr>
            <a:spLocks noChangeShapeType="1"/>
          </p:cNvSpPr>
          <p:nvPr/>
        </p:nvSpPr>
        <p:spPr bwMode="auto">
          <a:xfrm flipH="1">
            <a:off x="1610143" y="2157826"/>
            <a:ext cx="360362" cy="15843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AutoShape 35"/>
          <p:cNvSpPr>
            <a:spLocks noChangeArrowheads="1"/>
          </p:cNvSpPr>
          <p:nvPr/>
        </p:nvSpPr>
        <p:spPr bwMode="auto">
          <a:xfrm rot="5400000">
            <a:off x="3338705" y="1140919"/>
            <a:ext cx="215900" cy="1655763"/>
          </a:xfrm>
          <a:prstGeom prst="rightArrow">
            <a:avLst>
              <a:gd name="adj1" fmla="val 62204"/>
              <a:gd name="adj2" fmla="val 49750"/>
            </a:avLst>
          </a:prstGeom>
          <a:solidFill>
            <a:srgbClr val="5B9BD5"/>
          </a:solidFill>
          <a:ln w="12700">
            <a:noFill/>
            <a:miter lim="800000"/>
          </a:ln>
        </p:spPr>
        <p:txBody>
          <a:bodyPr lIns="90000" tIns="46800" rIns="90000" bIns="46800" anchor="ctr">
            <a:spAutoFit/>
          </a:bodyPr>
          <a:lstStyle/>
          <a:p>
            <a:pPr algn="l"/>
            <a:endParaRPr lang="zh-CN" altLang="en-US"/>
          </a:p>
        </p:txBody>
      </p:sp>
      <p:sp>
        <p:nvSpPr>
          <p:cNvPr id="7" name="Rectangle 10"/>
          <p:cNvSpPr>
            <a:spLocks noChangeArrowheads="1"/>
          </p:cNvSpPr>
          <p:nvPr/>
        </p:nvSpPr>
        <p:spPr bwMode="auto">
          <a:xfrm>
            <a:off x="2438544" y="1330739"/>
            <a:ext cx="2016225"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8" name="Rectangle 10"/>
          <p:cNvSpPr>
            <a:spLocks noChangeArrowheads="1"/>
          </p:cNvSpPr>
          <p:nvPr/>
        </p:nvSpPr>
        <p:spPr bwMode="auto">
          <a:xfrm>
            <a:off x="4886817" y="1330739"/>
            <a:ext cx="2016224"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9" name="Rectangle 10"/>
          <p:cNvSpPr>
            <a:spLocks noChangeArrowheads="1"/>
          </p:cNvSpPr>
          <p:nvPr/>
        </p:nvSpPr>
        <p:spPr bwMode="auto">
          <a:xfrm>
            <a:off x="7407098" y="1330739"/>
            <a:ext cx="1872208"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100000">
                                          <p:val>
                                            <p:strVal val="#ppt_x"/>
                                          </p:val>
                                        </p:tav>
                                      </p:tavLst>
                                    </p:anim>
                                    <p:anim calcmode="lin" valueType="num">
                                      <p:cBhvr>
                                        <p:cTn id="8" dur="500" fill="hold"/>
                                        <p:tgtEl>
                                          <p:spTgt spid="6"/>
                                        </p:tgtEl>
                                        <p:attrNameLst>
                                          <p:attrName>ppt_y</p:attrName>
                                        </p:attrNameLst>
                                      </p:cBhvr>
                                      <p:tavLst>
                                        <p:tav tm="0">
                                          <p:val>
                                            <p:strVal val="#ppt_y-#ppt_h/2"/>
                                          </p:val>
                                        </p:tav>
                                        <p:tav tm="100000">
                                          <p:val>
                                            <p:strVal val="#ppt_y"/>
                                          </p:val>
                                        </p:tav>
                                      </p:tavLst>
                                    </p:anim>
                                    <p:anim calcmode="lin" valueType="num">
                                      <p:cBhvr>
                                        <p:cTn id="9" dur="500" fill="hold"/>
                                        <p:tgtEl>
                                          <p:spTgt spid="6"/>
                                        </p:tgtEl>
                                        <p:attrNameLst>
                                          <p:attrName>ppt_w</p:attrName>
                                        </p:attrNameLst>
                                      </p:cBhvr>
                                      <p:tavLst>
                                        <p:tav tm="0">
                                          <p:val>
                                            <p:strVal val="#ppt_w"/>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ffectLst>
                  <a:outerShdw blurRad="38100" dist="38100" dir="2700000" algn="tl">
                    <a:srgbClr val="000000">
                      <a:alpha val="43137"/>
                    </a:srgbClr>
                  </a:outerShdw>
                </a:effectLst>
              </a:rPr>
              <a:t>二、学分要求及课程简介</a:t>
            </a:r>
            <a:endParaRPr lang="zh-CN" altLang="en-US" dirty="0"/>
          </a:p>
        </p:txBody>
      </p:sp>
      <p:sp>
        <p:nvSpPr>
          <p:cNvPr id="33" name="AutoShape 35"/>
          <p:cNvSpPr>
            <a:spLocks noChangeArrowheads="1"/>
          </p:cNvSpPr>
          <p:nvPr/>
        </p:nvSpPr>
        <p:spPr bwMode="auto">
          <a:xfrm rot="5400000">
            <a:off x="5841280" y="1189043"/>
            <a:ext cx="215900" cy="1655763"/>
          </a:xfrm>
          <a:prstGeom prst="rightArrow">
            <a:avLst>
              <a:gd name="adj1" fmla="val 62204"/>
              <a:gd name="adj2" fmla="val 49750"/>
            </a:avLst>
          </a:prstGeom>
          <a:solidFill>
            <a:srgbClr val="5B9BD5"/>
          </a:solidFill>
          <a:ln w="12700">
            <a:noFill/>
            <a:miter lim="800000"/>
          </a:ln>
        </p:spPr>
        <p:txBody>
          <a:bodyPr lIns="90000" tIns="46800" rIns="90000" bIns="46800" anchor="ctr">
            <a:spAutoFit/>
          </a:bodyPr>
          <a:lstStyle/>
          <a:p>
            <a:pPr algn="l"/>
            <a:endParaRPr lang="zh-CN" altLang="en-US"/>
          </a:p>
        </p:txBody>
      </p:sp>
      <p:sp>
        <p:nvSpPr>
          <p:cNvPr id="34" name="Rectangle 10"/>
          <p:cNvSpPr>
            <a:spLocks noChangeArrowheads="1"/>
          </p:cNvSpPr>
          <p:nvPr/>
        </p:nvSpPr>
        <p:spPr bwMode="auto">
          <a:xfrm>
            <a:off x="2450576" y="1378863"/>
            <a:ext cx="2016225"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总学分要求</a:t>
            </a:r>
          </a:p>
        </p:txBody>
      </p:sp>
      <p:sp>
        <p:nvSpPr>
          <p:cNvPr id="35" name="Rectangle 10"/>
          <p:cNvSpPr>
            <a:spLocks noChangeArrowheads="1"/>
          </p:cNvSpPr>
          <p:nvPr/>
        </p:nvSpPr>
        <p:spPr bwMode="auto">
          <a:xfrm>
            <a:off x="4898849" y="1378863"/>
            <a:ext cx="2016224" cy="476250"/>
          </a:xfrm>
          <a:prstGeom prst="rect">
            <a:avLst/>
          </a:prstGeom>
          <a:solidFill>
            <a:srgbClr val="5B9BD5"/>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集中教学课程</a:t>
            </a:r>
          </a:p>
        </p:txBody>
      </p:sp>
      <p:sp>
        <p:nvSpPr>
          <p:cNvPr id="36" name="Rectangle 10"/>
          <p:cNvSpPr>
            <a:spLocks noChangeArrowheads="1"/>
          </p:cNvSpPr>
          <p:nvPr/>
        </p:nvSpPr>
        <p:spPr bwMode="auto">
          <a:xfrm>
            <a:off x="7419130" y="1378863"/>
            <a:ext cx="1872208" cy="476250"/>
          </a:xfrm>
          <a:prstGeom prst="rect">
            <a:avLst/>
          </a:prstGeom>
          <a:solidFill>
            <a:srgbClr val="DDDDDD"/>
          </a:solidFill>
          <a:ln w="6350">
            <a:noFill/>
            <a:miter lim="800000"/>
          </a:ln>
          <a:effectLst>
            <a:outerShdw dist="35921" dir="2700000" algn="ctr" rotWithShape="0">
              <a:schemeClr val="bg2"/>
            </a:outerShdw>
          </a:effectLst>
        </p:spPr>
        <p:txBody>
          <a:bodyPr lIns="0" tIns="0" rIns="0" bIns="0" anchor="ctr"/>
          <a:lstStyle/>
          <a:p>
            <a:pPr algn="ctr">
              <a:defRPr/>
            </a:pPr>
            <a:r>
              <a:rPr lang="zh-CN" altLang="en-US" b="1" dirty="0">
                <a:solidFill>
                  <a:schemeClr val="bg1"/>
                </a:solidFill>
                <a:latin typeface="+mn-ea"/>
              </a:rPr>
              <a:t>学分分配原则</a:t>
            </a:r>
          </a:p>
        </p:txBody>
      </p:sp>
      <p:sp>
        <p:nvSpPr>
          <p:cNvPr id="37" name="Rectangle 13"/>
          <p:cNvSpPr>
            <a:spLocks noChangeArrowheads="1"/>
          </p:cNvSpPr>
          <p:nvPr/>
        </p:nvSpPr>
        <p:spPr bwMode="auto">
          <a:xfrm>
            <a:off x="744683" y="4801834"/>
            <a:ext cx="1350962" cy="1340949"/>
          </a:xfrm>
          <a:prstGeom prst="rect">
            <a:avLst/>
          </a:prstGeom>
          <a:solidFill>
            <a:schemeClr val="accent4">
              <a:lumMod val="75000"/>
            </a:schemeClr>
          </a:solidFill>
          <a:ln w="6350">
            <a:noFill/>
            <a:miter lim="800000"/>
          </a:ln>
          <a:effectLst>
            <a:outerShdw dist="35921" dir="2700000" algn="ctr" rotWithShape="0">
              <a:schemeClr val="bg2"/>
            </a:outerShdw>
          </a:effectLst>
        </p:spPr>
        <p:txBody>
          <a:bodyPr lIns="0" tIns="0" rIns="0" bIns="0" anchor="ctr"/>
          <a:lstStyle/>
          <a:p>
            <a:pPr algn="ctr" fontAlgn="auto">
              <a:spcBef>
                <a:spcPts val="0"/>
              </a:spcBef>
              <a:spcAft>
                <a:spcPts val="0"/>
              </a:spcAft>
              <a:defRPr/>
            </a:pPr>
            <a:endParaRPr lang="zh-CN" altLang="en-US" dirty="0">
              <a:latin typeface="+mn-lt"/>
            </a:endParaRPr>
          </a:p>
        </p:txBody>
      </p:sp>
      <p:sp>
        <p:nvSpPr>
          <p:cNvPr id="38" name="Rectangle 12"/>
          <p:cNvSpPr>
            <a:spLocks noChangeArrowheads="1"/>
          </p:cNvSpPr>
          <p:nvPr/>
        </p:nvSpPr>
        <p:spPr bwMode="auto">
          <a:xfrm>
            <a:off x="737564" y="2167732"/>
            <a:ext cx="1350963" cy="2528225"/>
          </a:xfrm>
          <a:prstGeom prst="rect">
            <a:avLst/>
          </a:prstGeom>
          <a:solidFill>
            <a:schemeClr val="accent2">
              <a:lumMod val="75000"/>
            </a:schemeClr>
          </a:solidFill>
          <a:ln w="6350">
            <a:noFill/>
            <a:miter lim="800000"/>
          </a:ln>
          <a:effectLst>
            <a:outerShdw dist="35921" dir="2700000" algn="ctr" rotWithShape="0">
              <a:schemeClr val="bg2"/>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39" name="Rectangle 14"/>
          <p:cNvSpPr>
            <a:spLocks noChangeArrowheads="1"/>
          </p:cNvSpPr>
          <p:nvPr/>
        </p:nvSpPr>
        <p:spPr bwMode="auto">
          <a:xfrm>
            <a:off x="2195684" y="2167732"/>
            <a:ext cx="9081916" cy="2528225"/>
          </a:xfrm>
          <a:prstGeom prst="rect">
            <a:avLst/>
          </a:prstGeom>
          <a:solidFill>
            <a:schemeClr val="accent4">
              <a:lumMod val="20000"/>
              <a:lumOff val="80000"/>
            </a:schemeClr>
          </a:solidFill>
          <a:ln w="6350">
            <a:noFill/>
            <a:miter lim="800000"/>
          </a:ln>
        </p:spPr>
        <p:txBody>
          <a:bodyPr lIns="0" tIns="0" rIns="0" bIns="0" anchor="ctr"/>
          <a:lstStyle/>
          <a:p>
            <a:endParaRPr lang="zh-CN" altLang="en-US">
              <a:latin typeface="Calibri" panose="020F0502020204030204" pitchFamily="34" charset="0"/>
            </a:endParaRPr>
          </a:p>
        </p:txBody>
      </p:sp>
      <p:sp>
        <p:nvSpPr>
          <p:cNvPr id="40" name="Text Box 15"/>
          <p:cNvSpPr txBox="1">
            <a:spLocks noChangeArrowheads="1"/>
          </p:cNvSpPr>
          <p:nvPr/>
        </p:nvSpPr>
        <p:spPr bwMode="auto">
          <a:xfrm>
            <a:off x="856361" y="3262798"/>
            <a:ext cx="1092200" cy="553998"/>
          </a:xfrm>
          <a:prstGeom prst="rect">
            <a:avLst/>
          </a:prstGeom>
          <a:noFill/>
          <a:ln w="9525">
            <a:noFill/>
            <a:miter lim="800000"/>
          </a:ln>
        </p:spPr>
        <p:txBody>
          <a:bodyPr lIns="0" tIns="0" rIns="0" bIns="0" anchor="ctr">
            <a:spAutoFit/>
          </a:bodyPr>
          <a:lstStyle/>
          <a:p>
            <a:pPr algn="ctr"/>
            <a:r>
              <a:rPr lang="zh-CN" altLang="en-US" sz="2000" b="1" dirty="0" smtClean="0">
                <a:solidFill>
                  <a:schemeClr val="bg1"/>
                </a:solidFill>
                <a:latin typeface="+mn-ea"/>
                <a:cs typeface="楷体_GB2312"/>
              </a:rPr>
              <a:t>必修课</a:t>
            </a:r>
            <a:endParaRPr lang="en-US" altLang="zh-CN" sz="2000" b="1" dirty="0">
              <a:solidFill>
                <a:schemeClr val="bg1"/>
              </a:solidFill>
              <a:latin typeface="+mn-ea"/>
              <a:cs typeface="楷体_GB2312"/>
            </a:endParaRPr>
          </a:p>
          <a:p>
            <a:endParaRPr lang="en-US" altLang="zh-CN" sz="1600" b="1" dirty="0">
              <a:ea typeface="楷体_GB2312"/>
              <a:cs typeface="楷体_GB2312"/>
            </a:endParaRPr>
          </a:p>
        </p:txBody>
      </p:sp>
      <p:sp>
        <p:nvSpPr>
          <p:cNvPr id="41" name="Rectangle 16"/>
          <p:cNvSpPr>
            <a:spLocks noChangeArrowheads="1"/>
          </p:cNvSpPr>
          <p:nvPr/>
        </p:nvSpPr>
        <p:spPr bwMode="auto">
          <a:xfrm>
            <a:off x="2184842" y="4801835"/>
            <a:ext cx="9092757" cy="1340948"/>
          </a:xfrm>
          <a:prstGeom prst="rect">
            <a:avLst/>
          </a:prstGeom>
          <a:solidFill>
            <a:schemeClr val="accent6">
              <a:lumMod val="20000"/>
              <a:lumOff val="80000"/>
            </a:schemeClr>
          </a:solidFill>
          <a:ln w="6350">
            <a:noFill/>
            <a:miter lim="800000"/>
          </a:ln>
        </p:spPr>
        <p:txBody>
          <a:bodyPr lIns="0" tIns="0" rIns="0" bIns="0" anchor="ctr"/>
          <a:lstStyle/>
          <a:p>
            <a:endParaRPr lang="zh-CN" altLang="en-US">
              <a:latin typeface="Calibri" panose="020F0502020204030204" pitchFamily="34" charset="0"/>
            </a:endParaRPr>
          </a:p>
        </p:txBody>
      </p:sp>
      <p:sp>
        <p:nvSpPr>
          <p:cNvPr id="42" name="Text Box 17"/>
          <p:cNvSpPr txBox="1">
            <a:spLocks noChangeArrowheads="1"/>
          </p:cNvSpPr>
          <p:nvPr/>
        </p:nvSpPr>
        <p:spPr bwMode="auto">
          <a:xfrm>
            <a:off x="1016327" y="5370581"/>
            <a:ext cx="1008062" cy="307777"/>
          </a:xfrm>
          <a:prstGeom prst="rect">
            <a:avLst/>
          </a:prstGeom>
          <a:noFill/>
          <a:ln w="9525">
            <a:noFill/>
            <a:miter lim="800000"/>
          </a:ln>
        </p:spPr>
        <p:txBody>
          <a:bodyPr lIns="0" tIns="0" rIns="0" bIns="0" anchor="ctr">
            <a:spAutoFit/>
          </a:bodyPr>
          <a:lstStyle/>
          <a:p>
            <a:r>
              <a:rPr lang="zh-CN" altLang="en-US" sz="2000" b="1" dirty="0">
                <a:solidFill>
                  <a:schemeClr val="bg1"/>
                </a:solidFill>
                <a:latin typeface="+mn-ea"/>
                <a:cs typeface="楷体_GB2312"/>
              </a:rPr>
              <a:t>选修课</a:t>
            </a:r>
          </a:p>
        </p:txBody>
      </p:sp>
      <p:sp>
        <p:nvSpPr>
          <p:cNvPr id="43" name="AutoShape 18"/>
          <p:cNvSpPr>
            <a:spLocks noChangeArrowheads="1"/>
          </p:cNvSpPr>
          <p:nvPr/>
        </p:nvSpPr>
        <p:spPr bwMode="auto">
          <a:xfrm>
            <a:off x="2306809" y="2259805"/>
            <a:ext cx="1335551" cy="376064"/>
          </a:xfrm>
          <a:prstGeom prst="homePlate">
            <a:avLst>
              <a:gd name="adj" fmla="val 46498"/>
            </a:avLst>
          </a:prstGeom>
          <a:solidFill>
            <a:schemeClr val="accent4">
              <a:lumMod val="75000"/>
            </a:schemeClr>
          </a:solidFill>
          <a:ln w="6350">
            <a:noFill/>
            <a:miter lim="800000"/>
          </a:ln>
          <a:effectLst>
            <a:outerShdw blurRad="50800" dist="38100" dir="2700000" algn="tl" rotWithShape="0">
              <a:prstClr val="black">
                <a:alpha val="40000"/>
              </a:prstClr>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44" name="Text Box 19"/>
          <p:cNvSpPr txBox="1">
            <a:spLocks noChangeArrowheads="1"/>
          </p:cNvSpPr>
          <p:nvPr/>
        </p:nvSpPr>
        <p:spPr bwMode="auto">
          <a:xfrm>
            <a:off x="2410640" y="2329127"/>
            <a:ext cx="982663"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cs typeface="楷体_GB2312"/>
              </a:rPr>
              <a:t>专业学位</a:t>
            </a:r>
          </a:p>
        </p:txBody>
      </p:sp>
      <p:sp>
        <p:nvSpPr>
          <p:cNvPr id="45" name="Freeform 20"/>
          <p:cNvSpPr/>
          <p:nvPr/>
        </p:nvSpPr>
        <p:spPr bwMode="auto">
          <a:xfrm>
            <a:off x="3541883" y="2259804"/>
            <a:ext cx="7625649" cy="39040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6">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solidFill>
                <a:schemeClr val="bg1"/>
              </a:solidFill>
              <a:latin typeface="Calibri" panose="020F0502020204030204" pitchFamily="34" charset="0"/>
            </a:endParaRPr>
          </a:p>
        </p:txBody>
      </p:sp>
      <p:sp>
        <p:nvSpPr>
          <p:cNvPr id="46" name="Rectangle 21"/>
          <p:cNvSpPr>
            <a:spLocks noChangeArrowheads="1"/>
          </p:cNvSpPr>
          <p:nvPr/>
        </p:nvSpPr>
        <p:spPr bwMode="auto">
          <a:xfrm>
            <a:off x="3819968" y="2344249"/>
            <a:ext cx="5421313" cy="215900"/>
          </a:xfrm>
          <a:prstGeom prst="rect">
            <a:avLst/>
          </a:prstGeom>
          <a:noFill/>
          <a:ln w="9525">
            <a:noFill/>
            <a:miter lim="800000"/>
          </a:ln>
        </p:spPr>
        <p:txBody>
          <a:bodyPr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在核心课、普及课 与研讨课中</a:t>
            </a:r>
            <a:r>
              <a:rPr lang="zh-CN" altLang="en-US" sz="1400" b="1" dirty="0" smtClean="0">
                <a:solidFill>
                  <a:schemeClr val="bg1"/>
                </a:solidFill>
                <a:latin typeface="+mn-ea"/>
                <a:cs typeface="楷体_GB2312"/>
              </a:rPr>
              <a:t>选定。</a:t>
            </a:r>
            <a:endParaRPr lang="zh-CN" altLang="de-DE" sz="1400" b="1" dirty="0">
              <a:solidFill>
                <a:schemeClr val="bg1"/>
              </a:solidFill>
              <a:latin typeface="+mn-ea"/>
              <a:cs typeface="楷体_GB2312"/>
            </a:endParaRPr>
          </a:p>
        </p:txBody>
      </p:sp>
      <p:sp>
        <p:nvSpPr>
          <p:cNvPr id="47" name="AutoShape 22"/>
          <p:cNvSpPr>
            <a:spLocks noChangeArrowheads="1"/>
          </p:cNvSpPr>
          <p:nvPr/>
        </p:nvSpPr>
        <p:spPr bwMode="auto">
          <a:xfrm>
            <a:off x="2302841" y="2829968"/>
            <a:ext cx="1339519" cy="874800"/>
          </a:xfrm>
          <a:prstGeom prst="homePlate">
            <a:avLst>
              <a:gd name="adj" fmla="val 20692"/>
            </a:avLst>
          </a:prstGeom>
          <a:solidFill>
            <a:schemeClr val="accent4">
              <a:lumMod val="75000"/>
            </a:schemeClr>
          </a:solidFill>
          <a:ln w="6350">
            <a:noFill/>
            <a:miter lim="800000"/>
          </a:ln>
          <a:effectLst>
            <a:outerShdw blurRad="50800" dist="38100" dir="2700000" algn="tl" rotWithShape="0">
              <a:prstClr val="black">
                <a:alpha val="40000"/>
              </a:prstClr>
            </a:outerShdw>
          </a:effectLst>
        </p:spPr>
        <p:txBody>
          <a:bodyPr lIns="0" tIns="0" rIns="0" bIns="0" anchor="ctr"/>
          <a:lstStyle/>
          <a:p>
            <a:pPr fontAlgn="auto">
              <a:spcBef>
                <a:spcPts val="0"/>
              </a:spcBef>
              <a:spcAft>
                <a:spcPts val="0"/>
              </a:spcAft>
              <a:defRPr/>
            </a:pPr>
            <a:endParaRPr lang="zh-CN" altLang="en-US">
              <a:latin typeface="+mn-lt"/>
            </a:endParaRPr>
          </a:p>
        </p:txBody>
      </p:sp>
      <p:sp>
        <p:nvSpPr>
          <p:cNvPr id="48" name="Text Box 23"/>
          <p:cNvSpPr txBox="1">
            <a:spLocks noChangeArrowheads="1"/>
          </p:cNvSpPr>
          <p:nvPr/>
        </p:nvSpPr>
        <p:spPr bwMode="auto">
          <a:xfrm>
            <a:off x="2432003" y="3140616"/>
            <a:ext cx="1131888" cy="246063"/>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cs typeface="楷体_GB2312"/>
              </a:rPr>
              <a:t>公共学位</a:t>
            </a:r>
          </a:p>
        </p:txBody>
      </p:sp>
      <p:sp>
        <p:nvSpPr>
          <p:cNvPr id="49" name="Freeform 24"/>
          <p:cNvSpPr/>
          <p:nvPr/>
        </p:nvSpPr>
        <p:spPr bwMode="auto">
          <a:xfrm>
            <a:off x="3541882" y="2830688"/>
            <a:ext cx="7625649" cy="876080"/>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6">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0" name="Rectangle 25"/>
          <p:cNvSpPr>
            <a:spLocks noChangeArrowheads="1"/>
          </p:cNvSpPr>
          <p:nvPr/>
        </p:nvSpPr>
        <p:spPr bwMode="auto">
          <a:xfrm>
            <a:off x="3756196" y="2905739"/>
            <a:ext cx="7392714" cy="732508"/>
          </a:xfrm>
          <a:prstGeom prst="rect">
            <a:avLst/>
          </a:prstGeom>
          <a:noFill/>
          <a:ln w="9525">
            <a:noFill/>
            <a:miter lim="800000"/>
          </a:ln>
        </p:spPr>
        <p:txBody>
          <a:bodyPr wrap="square" lIns="0" tIns="0" rIns="0" bIns="0" anchor="ctr">
            <a:spAutoFit/>
          </a:bodyPr>
          <a:lstStyle/>
          <a:p>
            <a:pPr defTabSz="330200">
              <a:spcBef>
                <a:spcPct val="20000"/>
              </a:spcBef>
              <a:tabLst>
                <a:tab pos="8521700" algn="r"/>
              </a:tabLst>
            </a:pPr>
            <a:r>
              <a:rPr lang="zh-CN" altLang="en-US" sz="1400" b="1" dirty="0">
                <a:solidFill>
                  <a:schemeClr val="bg1"/>
                </a:solidFill>
                <a:latin typeface="+mn-ea"/>
                <a:cs typeface="楷体_GB2312"/>
              </a:rPr>
              <a:t>《中国特色社会主义理论与实践研究》、《自然辩证法概论》、</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学术道德与学术写作规范</a:t>
            </a:r>
            <a:r>
              <a:rPr lang="en-US" altLang="zh-CN" sz="1400" b="1" dirty="0" smtClean="0">
                <a:solidFill>
                  <a:schemeClr val="bg1"/>
                </a:solidFill>
                <a:latin typeface="+mn-ea"/>
                <a:cs typeface="楷体_GB2312"/>
              </a:rPr>
              <a:t>》</a:t>
            </a:r>
          </a:p>
          <a:p>
            <a:pPr defTabSz="330200">
              <a:spcBef>
                <a:spcPct val="20000"/>
              </a:spcBef>
              <a:tabLst>
                <a:tab pos="8521700" algn="r"/>
              </a:tabLst>
            </a:pPr>
            <a:r>
              <a:rPr lang="en-US" altLang="zh-CN" sz="1400" b="1" dirty="0">
                <a:solidFill>
                  <a:schemeClr val="bg1"/>
                </a:solidFill>
                <a:latin typeface="+mn-ea"/>
                <a:cs typeface="楷体_GB2312"/>
              </a:rPr>
              <a:t> </a:t>
            </a:r>
            <a:r>
              <a:rPr lang="en-US" altLang="zh-CN" sz="1400" b="1" dirty="0" smtClean="0">
                <a:solidFill>
                  <a:schemeClr val="bg1"/>
                </a:solidFill>
                <a:latin typeface="+mn-ea"/>
                <a:cs typeface="楷体_GB2312"/>
              </a:rPr>
              <a:t> </a:t>
            </a:r>
            <a:r>
              <a:rPr lang="zh-CN" altLang="en-US" sz="1400" b="1" dirty="0" smtClean="0">
                <a:solidFill>
                  <a:schemeClr val="bg1"/>
                </a:solidFill>
                <a:latin typeface="+mn-ea"/>
                <a:cs typeface="楷体_GB2312"/>
              </a:rPr>
              <a:t>与《硕士学位英语》（</a:t>
            </a:r>
            <a:r>
              <a:rPr lang="zh-CN" altLang="en-US" sz="1400" b="1" dirty="0">
                <a:solidFill>
                  <a:schemeClr val="bg1"/>
                </a:solidFill>
                <a:latin typeface="+mn-ea"/>
                <a:cs typeface="楷体_GB2312"/>
              </a:rPr>
              <a:t>硕士、硕博与直博必修</a:t>
            </a:r>
            <a:r>
              <a:rPr lang="zh-CN" altLang="en-US" sz="1400" b="1" dirty="0" smtClean="0">
                <a:solidFill>
                  <a:schemeClr val="bg1"/>
                </a:solidFill>
                <a:latin typeface="+mn-ea"/>
                <a:cs typeface="楷体_GB2312"/>
              </a:rPr>
              <a:t>）；</a:t>
            </a:r>
            <a:endParaRPr lang="en-US" altLang="zh-CN" sz="1400" b="1" dirty="0">
              <a:solidFill>
                <a:schemeClr val="bg1"/>
              </a:solidFill>
              <a:latin typeface="+mn-ea"/>
              <a:cs typeface="楷体_GB2312"/>
            </a:endParaRPr>
          </a:p>
          <a:p>
            <a:pPr algn="just" defTabSz="330200">
              <a:spcBef>
                <a:spcPct val="20000"/>
              </a:spcBef>
              <a:tabLst>
                <a:tab pos="8521700" algn="r"/>
              </a:tabLst>
            </a:pPr>
            <a:r>
              <a:rPr lang="zh-CN" altLang="en-US" sz="1400" b="1" dirty="0" smtClean="0">
                <a:solidFill>
                  <a:schemeClr val="bg1"/>
                </a:solidFill>
                <a:latin typeface="+mn-ea"/>
                <a:cs typeface="楷体_GB2312"/>
              </a:rPr>
              <a:t>《中国马克思主义与当代》</a:t>
            </a:r>
            <a:r>
              <a:rPr lang="en-US" altLang="zh-CN" sz="1400" b="1" dirty="0" smtClean="0">
                <a:solidFill>
                  <a:schemeClr val="bg1"/>
                </a:solidFill>
                <a:latin typeface="+mn-ea"/>
                <a:cs typeface="楷体_GB2312"/>
              </a:rPr>
              <a:t> </a:t>
            </a:r>
            <a:r>
              <a:rPr lang="zh-CN" altLang="en-US" sz="1400" b="1" dirty="0">
                <a:solidFill>
                  <a:schemeClr val="bg1"/>
                </a:solidFill>
                <a:latin typeface="+mn-ea"/>
                <a:cs typeface="楷体_GB2312"/>
              </a:rPr>
              <a:t>与</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博士学位英语</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普博、硕</a:t>
            </a:r>
            <a:r>
              <a:rPr lang="zh-CN" altLang="en-US" sz="1400" b="1" dirty="0">
                <a:solidFill>
                  <a:schemeClr val="bg1"/>
                </a:solidFill>
                <a:latin typeface="+mn-ea"/>
                <a:cs typeface="楷体_GB2312"/>
              </a:rPr>
              <a:t>博与直博必修</a:t>
            </a:r>
            <a:r>
              <a:rPr lang="zh-CN" altLang="en-US" sz="1400" b="1" dirty="0" smtClean="0">
                <a:solidFill>
                  <a:schemeClr val="bg1"/>
                </a:solidFill>
                <a:latin typeface="+mn-ea"/>
                <a:cs typeface="楷体_GB2312"/>
              </a:rPr>
              <a:t>）。</a:t>
            </a:r>
            <a:endParaRPr lang="en-US" altLang="zh-CN" sz="1400" b="1" dirty="0">
              <a:solidFill>
                <a:schemeClr val="bg1"/>
              </a:solidFill>
              <a:latin typeface="+mn-ea"/>
              <a:cs typeface="楷体_GB2312"/>
            </a:endParaRPr>
          </a:p>
        </p:txBody>
      </p:sp>
      <p:sp>
        <p:nvSpPr>
          <p:cNvPr id="51" name="AutoShape 30"/>
          <p:cNvSpPr>
            <a:spLocks noChangeArrowheads="1"/>
          </p:cNvSpPr>
          <p:nvPr/>
        </p:nvSpPr>
        <p:spPr bwMode="auto">
          <a:xfrm>
            <a:off x="2302841" y="4924163"/>
            <a:ext cx="1339200" cy="432000"/>
          </a:xfrm>
          <a:prstGeom prst="homePlate">
            <a:avLst>
              <a:gd name="adj" fmla="val 41875"/>
            </a:avLst>
          </a:prstGeom>
          <a:solidFill>
            <a:schemeClr val="accent6">
              <a:lumMod val="75000"/>
            </a:schemeClr>
          </a:solidFill>
          <a:ln w="6350">
            <a:noFill/>
            <a:miter lim="800000"/>
          </a:ln>
          <a:effectLst>
            <a:outerShdw blurRad="50800" dist="38100" dir="2700000" algn="tl" rotWithShape="0">
              <a:prstClr val="black">
                <a:alpha val="40000"/>
              </a:prstClr>
            </a:outerShdw>
          </a:effectLst>
        </p:spPr>
        <p:txBody>
          <a:bodyPr wrap="square" lIns="0" tIns="0" rIns="0" bIns="0" anchor="ctr">
            <a:spAutoFit/>
          </a:bodyPr>
          <a:lstStyle/>
          <a:p>
            <a:pPr fontAlgn="auto">
              <a:spcBef>
                <a:spcPts val="0"/>
              </a:spcBef>
              <a:spcAft>
                <a:spcPts val="0"/>
              </a:spcAft>
              <a:defRPr/>
            </a:pPr>
            <a:endParaRPr lang="zh-CN" altLang="en-US" dirty="0">
              <a:latin typeface="+mn-lt"/>
            </a:endParaRPr>
          </a:p>
        </p:txBody>
      </p:sp>
      <p:sp>
        <p:nvSpPr>
          <p:cNvPr id="52" name="Text Box 31"/>
          <p:cNvSpPr txBox="1">
            <a:spLocks noChangeArrowheads="1"/>
          </p:cNvSpPr>
          <p:nvPr/>
        </p:nvSpPr>
        <p:spPr bwMode="auto">
          <a:xfrm>
            <a:off x="2476026" y="5020540"/>
            <a:ext cx="982662"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rPr>
              <a:t>公共选修</a:t>
            </a:r>
          </a:p>
        </p:txBody>
      </p:sp>
      <p:sp>
        <p:nvSpPr>
          <p:cNvPr id="54" name="Freeform 33"/>
          <p:cNvSpPr/>
          <p:nvPr/>
        </p:nvSpPr>
        <p:spPr bwMode="auto">
          <a:xfrm>
            <a:off x="3541882" y="4926924"/>
            <a:ext cx="7603497" cy="431269"/>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1">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5" name="AutoShape 34"/>
          <p:cNvSpPr>
            <a:spLocks noChangeArrowheads="1"/>
          </p:cNvSpPr>
          <p:nvPr/>
        </p:nvSpPr>
        <p:spPr bwMode="auto">
          <a:xfrm>
            <a:off x="2302841" y="5543549"/>
            <a:ext cx="1339519" cy="432000"/>
          </a:xfrm>
          <a:prstGeom prst="homePlate">
            <a:avLst>
              <a:gd name="adj" fmla="val 38652"/>
            </a:avLst>
          </a:prstGeom>
          <a:solidFill>
            <a:schemeClr val="accent6">
              <a:lumMod val="75000"/>
            </a:schemeClr>
          </a:solidFill>
          <a:ln w="6350">
            <a:noFill/>
            <a:miter lim="800000"/>
          </a:ln>
          <a:effectLst>
            <a:outerShdw blurRad="50800" dist="38100" dir="2700000" algn="tl" rotWithShape="0">
              <a:prstClr val="black">
                <a:alpha val="40000"/>
              </a:prstClr>
            </a:outerShdw>
          </a:effectLst>
        </p:spPr>
        <p:txBody>
          <a:bodyPr wrap="square" lIns="0" tIns="0" rIns="0" bIns="0" anchor="ctr">
            <a:spAutoFit/>
          </a:bodyPr>
          <a:lstStyle/>
          <a:p>
            <a:pPr fontAlgn="auto">
              <a:spcBef>
                <a:spcPts val="0"/>
              </a:spcBef>
              <a:spcAft>
                <a:spcPts val="0"/>
              </a:spcAft>
              <a:defRPr/>
            </a:pPr>
            <a:endParaRPr lang="zh-CN" altLang="en-US">
              <a:latin typeface="+mn-lt"/>
            </a:endParaRPr>
          </a:p>
        </p:txBody>
      </p:sp>
      <p:sp>
        <p:nvSpPr>
          <p:cNvPr id="56" name="Text Box 35"/>
          <p:cNvSpPr txBox="1">
            <a:spLocks noChangeArrowheads="1"/>
          </p:cNvSpPr>
          <p:nvPr/>
        </p:nvSpPr>
        <p:spPr bwMode="auto">
          <a:xfrm>
            <a:off x="2478666" y="5640962"/>
            <a:ext cx="982662" cy="244475"/>
          </a:xfrm>
          <a:prstGeom prst="rect">
            <a:avLst/>
          </a:prstGeom>
          <a:noFill/>
          <a:ln w="9525">
            <a:noFill/>
            <a:miter lim="800000"/>
          </a:ln>
        </p:spPr>
        <p:txBody>
          <a:bodyPr lIns="0" tIns="0" rIns="0" bIns="0" anchor="ctr">
            <a:spAutoFit/>
          </a:bodyPr>
          <a:lstStyle/>
          <a:p>
            <a:r>
              <a:rPr lang="zh-CN" altLang="en-US" sz="1600" b="1" dirty="0">
                <a:solidFill>
                  <a:schemeClr val="bg1"/>
                </a:solidFill>
                <a:latin typeface="+mn-ea"/>
              </a:rPr>
              <a:t>专业选修</a:t>
            </a:r>
          </a:p>
        </p:txBody>
      </p:sp>
      <p:sp>
        <p:nvSpPr>
          <p:cNvPr id="59" name="AutoShape 22"/>
          <p:cNvSpPr>
            <a:spLocks noChangeArrowheads="1"/>
          </p:cNvSpPr>
          <p:nvPr/>
        </p:nvSpPr>
        <p:spPr bwMode="auto">
          <a:xfrm>
            <a:off x="2306908" y="3888167"/>
            <a:ext cx="1328400" cy="673200"/>
          </a:xfrm>
          <a:prstGeom prst="homePlate">
            <a:avLst>
              <a:gd name="adj" fmla="val 25318"/>
            </a:avLst>
          </a:prstGeom>
          <a:solidFill>
            <a:schemeClr val="accent4">
              <a:lumMod val="75000"/>
            </a:schemeClr>
          </a:solidFill>
          <a:ln w="6350">
            <a:noFill/>
            <a:miter lim="800000"/>
          </a:ln>
          <a:effectLst>
            <a:outerShdw blurRad="50800" dist="38100" dir="2700000" algn="tl" rotWithShape="0">
              <a:prstClr val="black">
                <a:alpha val="40000"/>
              </a:prstClr>
            </a:outerShdw>
          </a:effectLst>
        </p:spPr>
        <p:txBody>
          <a:bodyPr lIns="0" tIns="0" rIns="0" bIns="0" anchor="ctr"/>
          <a:lstStyle/>
          <a:p>
            <a:pPr algn="ctr" fontAlgn="auto">
              <a:spcBef>
                <a:spcPts val="0"/>
              </a:spcBef>
              <a:spcAft>
                <a:spcPts val="0"/>
              </a:spcAft>
              <a:defRPr/>
            </a:pPr>
            <a:r>
              <a:rPr lang="zh-CN" altLang="en-US" sz="1600" b="1" dirty="0">
                <a:solidFill>
                  <a:schemeClr val="bg1"/>
                </a:solidFill>
                <a:latin typeface="+mn-ea"/>
              </a:rPr>
              <a:t>公共</a:t>
            </a:r>
            <a:r>
              <a:rPr lang="zh-CN" altLang="en-US" sz="1600" b="1" dirty="0" smtClean="0">
                <a:solidFill>
                  <a:schemeClr val="bg1"/>
                </a:solidFill>
                <a:latin typeface="+mn-ea"/>
              </a:rPr>
              <a:t>必修非</a:t>
            </a:r>
            <a:r>
              <a:rPr lang="zh-CN" altLang="en-US" sz="1600" b="1" dirty="0">
                <a:solidFill>
                  <a:schemeClr val="bg1"/>
                </a:solidFill>
                <a:latin typeface="+mn-ea"/>
              </a:rPr>
              <a:t>学位（工硕）</a:t>
            </a:r>
          </a:p>
        </p:txBody>
      </p:sp>
      <p:sp>
        <p:nvSpPr>
          <p:cNvPr id="60" name="Freeform 24"/>
          <p:cNvSpPr/>
          <p:nvPr/>
        </p:nvSpPr>
        <p:spPr bwMode="auto">
          <a:xfrm>
            <a:off x="3542512" y="3888368"/>
            <a:ext cx="7625648" cy="67861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6">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61" name="矩形 31"/>
          <p:cNvSpPr>
            <a:spLocks noChangeArrowheads="1"/>
          </p:cNvSpPr>
          <p:nvPr/>
        </p:nvSpPr>
        <p:spPr bwMode="auto">
          <a:xfrm>
            <a:off x="3697458" y="3950866"/>
            <a:ext cx="7341381" cy="523220"/>
          </a:xfrm>
          <a:prstGeom prst="rect">
            <a:avLst/>
          </a:prstGeom>
          <a:noFill/>
          <a:ln w="9525">
            <a:noFill/>
            <a:miter lim="800000"/>
          </a:ln>
        </p:spPr>
        <p:txBody>
          <a:bodyPr wrap="square">
            <a:spAutoFit/>
          </a:bodyPr>
          <a:lstStyle/>
          <a:p>
            <a:pPr defTabSz="330200">
              <a:spcBef>
                <a:spcPct val="20000"/>
              </a:spcBef>
              <a:tabLst>
                <a:tab pos="8521700" algn="r"/>
              </a:tabLst>
            </a:pP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信息检索</a:t>
            </a:r>
            <a:r>
              <a:rPr lang="en-US" altLang="zh-CN" sz="1400" b="1" dirty="0">
                <a:solidFill>
                  <a:schemeClr val="bg1"/>
                </a:solidFill>
                <a:latin typeface="+mn-ea"/>
                <a:cs typeface="楷体_GB2312"/>
              </a:rPr>
              <a:t>》、《</a:t>
            </a:r>
            <a:r>
              <a:rPr lang="zh-CN" altLang="en-US" sz="1400" b="1" dirty="0">
                <a:solidFill>
                  <a:schemeClr val="bg1"/>
                </a:solidFill>
                <a:latin typeface="+mn-ea"/>
                <a:cs typeface="楷体_GB2312"/>
              </a:rPr>
              <a:t>知识产权</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a:t>
            </a:r>
            <a:r>
              <a:rPr lang="en-US" altLang="zh-CN" sz="1400" b="1" dirty="0" smtClean="0">
                <a:solidFill>
                  <a:schemeClr val="bg1"/>
                </a:solidFill>
                <a:latin typeface="+mn-ea"/>
                <a:cs typeface="楷体_GB2312"/>
              </a:rPr>
              <a:t>《</a:t>
            </a:r>
            <a:r>
              <a:rPr lang="zh-CN" altLang="en-US" sz="1400" b="1" dirty="0">
                <a:solidFill>
                  <a:schemeClr val="bg1"/>
                </a:solidFill>
                <a:latin typeface="+mn-ea"/>
                <a:cs typeface="楷体_GB2312"/>
              </a:rPr>
              <a:t>专业英语</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与</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工程伦理</a:t>
            </a:r>
            <a:r>
              <a:rPr lang="en-US" altLang="zh-CN" sz="1400" b="1" dirty="0" smtClean="0">
                <a:solidFill>
                  <a:schemeClr val="bg1"/>
                </a:solidFill>
                <a:latin typeface="+mn-ea"/>
                <a:cs typeface="楷体_GB2312"/>
              </a:rPr>
              <a:t>》</a:t>
            </a:r>
            <a:r>
              <a:rPr lang="zh-CN" altLang="en-US" sz="1400" b="1" dirty="0" smtClean="0">
                <a:solidFill>
                  <a:schemeClr val="bg1"/>
                </a:solidFill>
                <a:latin typeface="+mn-ea"/>
                <a:cs typeface="楷体_GB2312"/>
              </a:rPr>
              <a:t>。 </a:t>
            </a:r>
            <a:r>
              <a:rPr lang="zh-CN" altLang="en-US" sz="1400" b="1" dirty="0">
                <a:solidFill>
                  <a:schemeClr val="bg1"/>
                </a:solidFill>
                <a:latin typeface="+mn-ea"/>
                <a:cs typeface="楷体_GB2312"/>
              </a:rPr>
              <a:t>工程硕士必修、专业硕士视培养方案确定是否修读。</a:t>
            </a:r>
            <a:endParaRPr lang="en-US" altLang="zh-CN" sz="1400" b="1" dirty="0">
              <a:solidFill>
                <a:schemeClr val="bg1"/>
              </a:solidFill>
              <a:latin typeface="+mn-ea"/>
              <a:cs typeface="楷体_GB2312"/>
            </a:endParaRPr>
          </a:p>
        </p:txBody>
      </p:sp>
      <p:sp>
        <p:nvSpPr>
          <p:cNvPr id="53" name="Rectangle 32"/>
          <p:cNvSpPr>
            <a:spLocks noChangeArrowheads="1"/>
          </p:cNvSpPr>
          <p:nvPr/>
        </p:nvSpPr>
        <p:spPr bwMode="auto">
          <a:xfrm>
            <a:off x="3849955" y="5039803"/>
            <a:ext cx="5400675" cy="215900"/>
          </a:xfrm>
          <a:prstGeom prst="rect">
            <a:avLst/>
          </a:prstGeom>
          <a:noFill/>
          <a:ln w="9525">
            <a:noFill/>
            <a:miter lim="800000"/>
          </a:ln>
        </p:spPr>
        <p:txBody>
          <a:bodyPr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含人文系列讲座，社会科学、人文科学和管理科学类课程等。</a:t>
            </a:r>
            <a:endParaRPr lang="zh-CN" altLang="de-DE" sz="1400" b="1" dirty="0">
              <a:solidFill>
                <a:schemeClr val="bg1"/>
              </a:solidFill>
              <a:latin typeface="+mn-ea"/>
              <a:cs typeface="楷体_GB2312"/>
            </a:endParaRPr>
          </a:p>
        </p:txBody>
      </p:sp>
      <p:sp>
        <p:nvSpPr>
          <p:cNvPr id="63" name="Freeform 33"/>
          <p:cNvSpPr/>
          <p:nvPr/>
        </p:nvSpPr>
        <p:spPr bwMode="auto">
          <a:xfrm>
            <a:off x="3563891" y="5541015"/>
            <a:ext cx="7603497" cy="431269"/>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accent1">
              <a:lumMod val="75000"/>
            </a:schemeClr>
          </a:solidFill>
          <a:ln w="6350">
            <a:noFill/>
            <a:round/>
          </a:ln>
          <a:effectLst>
            <a:outerShdw blurRad="50800" dist="38100" dir="2700000" algn="tl" rotWithShape="0">
              <a:prstClr val="black">
                <a:alpha val="40000"/>
              </a:prstClr>
            </a:outerShdw>
          </a:effectLst>
        </p:spPr>
        <p:txBody>
          <a:bodyPr/>
          <a:lstStyle/>
          <a:p>
            <a:endParaRPr lang="zh-CN" altLang="en-US">
              <a:latin typeface="Calibri" panose="020F0502020204030204" pitchFamily="34" charset="0"/>
            </a:endParaRPr>
          </a:p>
        </p:txBody>
      </p:sp>
      <p:sp>
        <p:nvSpPr>
          <p:cNvPr id="57" name="Rectangle 36"/>
          <p:cNvSpPr>
            <a:spLocks noChangeArrowheads="1"/>
          </p:cNvSpPr>
          <p:nvPr/>
        </p:nvSpPr>
        <p:spPr bwMode="auto">
          <a:xfrm>
            <a:off x="3849955" y="5649364"/>
            <a:ext cx="6680806" cy="215444"/>
          </a:xfrm>
          <a:prstGeom prst="rect">
            <a:avLst/>
          </a:prstGeom>
          <a:noFill/>
          <a:ln w="9525">
            <a:noFill/>
            <a:miter lim="800000"/>
          </a:ln>
        </p:spPr>
        <p:txBody>
          <a:bodyPr wrap="square" lIns="0" tIns="0" rIns="0" bIns="0" anchor="ctr">
            <a:spAutoFit/>
          </a:bodyPr>
          <a:lstStyle/>
          <a:p>
            <a:pPr marL="190500" lvl="1" indent="-189230" defTabSz="330200">
              <a:spcBef>
                <a:spcPct val="20000"/>
              </a:spcBef>
              <a:tabLst>
                <a:tab pos="8521700" algn="r"/>
              </a:tabLst>
            </a:pPr>
            <a:r>
              <a:rPr lang="zh-CN" altLang="en-US" sz="1400" b="1" dirty="0">
                <a:solidFill>
                  <a:schemeClr val="bg1"/>
                </a:solidFill>
                <a:latin typeface="+mn-ea"/>
                <a:cs typeface="楷体_GB2312"/>
              </a:rPr>
              <a:t>在核心课、普及课 、研讨课、实验课、高级强化课与科学前沿讲座中选定。</a:t>
            </a:r>
            <a:endParaRPr lang="zh-CN" altLang="de-DE" sz="1400" b="1" dirty="0">
              <a:solidFill>
                <a:schemeClr val="bg1"/>
              </a:solidFill>
              <a:latin typeface="+mn-ea"/>
              <a:cs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100000">
                                          <p:val>
                                            <p:strVal val="#ppt_x"/>
                                          </p:val>
                                        </p:tav>
                                      </p:tavLst>
                                    </p:anim>
                                    <p:anim calcmode="lin" valueType="num">
                                      <p:cBhvr>
                                        <p:cTn id="8" dur="500" fill="hold"/>
                                        <p:tgtEl>
                                          <p:spTgt spid="33"/>
                                        </p:tgtEl>
                                        <p:attrNameLst>
                                          <p:attrName>ppt_y</p:attrName>
                                        </p:attrNameLst>
                                      </p:cBhvr>
                                      <p:tavLst>
                                        <p:tav tm="0">
                                          <p:val>
                                            <p:strVal val="#ppt_y-#ppt_h/2"/>
                                          </p:val>
                                        </p:tav>
                                        <p:tav tm="100000">
                                          <p:val>
                                            <p:strVal val="#ppt_y"/>
                                          </p:val>
                                        </p:tav>
                                      </p:tavLst>
                                    </p:anim>
                                    <p:anim calcmode="lin" valueType="num">
                                      <p:cBhvr>
                                        <p:cTn id="9" dur="500" fill="hold"/>
                                        <p:tgtEl>
                                          <p:spTgt spid="33"/>
                                        </p:tgtEl>
                                        <p:attrNameLst>
                                          <p:attrName>ppt_w</p:attrName>
                                        </p:attrNameLst>
                                      </p:cBhvr>
                                      <p:tavLst>
                                        <p:tav tm="0">
                                          <p:val>
                                            <p:strVal val="#ppt_w"/>
                                          </p:val>
                                        </p:tav>
                                        <p:tav tm="100000">
                                          <p:val>
                                            <p:strVal val="#ppt_w"/>
                                          </p:val>
                                        </p:tav>
                                      </p:tavLst>
                                    </p:anim>
                                    <p:anim calcmode="lin" valueType="num">
                                      <p:cBhvr>
                                        <p:cTn id="10" dur="500" fill="hold"/>
                                        <p:tgtEl>
                                          <p:spTgt spid="3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87e35ff2-cff7-4ab2-a8ad-dbd61c1de1fb}"/>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cf82dc29-b1a4-4c30-808c-2969f1db1829}"/>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2f0814b2-0f7a-4336-b520-ce4baa9bace1}"/>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c8351952-2eee-423e-bd1e-92ab7fb71ba6}"/>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6bb856be-8fa1-458f-8102-4209b54c4330}"/>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fe5bacfb-1aef-4f51-b862-bb532ef022f4}"/>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aa09ab0b-131d-4c51-afbd-481e72a236eb}"/>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5566</Words>
  <Application>Microsoft Office PowerPoint</Application>
  <PresentationFormat>宽屏</PresentationFormat>
  <Paragraphs>822</Paragraphs>
  <Slides>49</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49</vt:i4>
      </vt:variant>
    </vt:vector>
  </HeadingPairs>
  <TitlesOfParts>
    <vt:vector size="65" baseType="lpstr">
      <vt:lpstr>Arial Unicode MS</vt:lpstr>
      <vt:lpstr>等线</vt:lpstr>
      <vt:lpstr>仿宋_GB2312</vt:lpstr>
      <vt:lpstr>华文楷体</vt:lpstr>
      <vt:lpstr>华文隶书</vt:lpstr>
      <vt:lpstr>楷体</vt:lpstr>
      <vt:lpstr>楷体_GB2312</vt:lpstr>
      <vt:lpstr>隶书</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一、基本情况：2020-2021学年学期结构</vt:lpstr>
      <vt:lpstr>一、基本情况：研究生课程属性</vt:lpstr>
      <vt:lpstr>一、基本情况：学位课与非学位课</vt:lpstr>
      <vt:lpstr>PowerPoint 演示文稿</vt:lpstr>
      <vt:lpstr>二、学分要求及课程简介</vt:lpstr>
      <vt:lpstr>二、学分要求及课程简介</vt:lpstr>
      <vt:lpstr>2020-2021学年集中教学研究生课程学习学分要求</vt:lpstr>
      <vt:lpstr>二、学分要求及课程简介 --- 学术型硕士生</vt:lpstr>
      <vt:lpstr>二、学分要求及课程简介 --- 工程硕士</vt:lpstr>
      <vt:lpstr>二、学分要求及课程简介 --- 硕博/直博生</vt:lpstr>
      <vt:lpstr>二、学分要求及课程简介 --- 普博生</vt:lpstr>
      <vt:lpstr>PowerPoint 演示文稿</vt:lpstr>
      <vt:lpstr>三、选课说明—每学期选课学分下限</vt:lpstr>
      <vt:lpstr>三、选课说明 --- 公共必修课</vt:lpstr>
      <vt:lpstr>三、选课说明 --- 学术道德与学术写作规范说明</vt:lpstr>
      <vt:lpstr>三、选课说明 --- 硕士学位英语免修认定</vt:lpstr>
      <vt:lpstr>三、选课说明 --- 硕士学位英语(英语A/英语A+)</vt:lpstr>
      <vt:lpstr>三、选课说明 --- 博士学位英语（英语B）</vt:lpstr>
      <vt:lpstr>三、选课说明 --- 专业英语（英语C）</vt:lpstr>
      <vt:lpstr>三、选课说明—专业课</vt:lpstr>
      <vt:lpstr>三、选课说明—核心课与普及课</vt:lpstr>
      <vt:lpstr>三、选课说明 --- 研讨课</vt:lpstr>
      <vt:lpstr>三、选课说明 --- 科学前沿讲座</vt:lpstr>
      <vt:lpstr>三、选课说明 --- 公共选修课</vt:lpstr>
      <vt:lpstr>三、选课说明 --- 人文系列讲座说明</vt:lpstr>
      <vt:lpstr>三、选课说明 --- 外选课程</vt:lpstr>
      <vt:lpstr>PowerPoint 演示文稿</vt:lpstr>
      <vt:lpstr>四、选课及变更程序</vt:lpstr>
      <vt:lpstr>四、选课及变更程序</vt:lpstr>
      <vt:lpstr>PowerPoint 演示文稿</vt:lpstr>
      <vt:lpstr>五、课程评估</vt:lpstr>
      <vt:lpstr>PowerPoint 演示文稿</vt:lpstr>
      <vt:lpstr>六、课程考核-考场公布与查询</vt:lpstr>
      <vt:lpstr>六、课程考核-具体规定</vt:lpstr>
      <vt:lpstr>六、课程考核-缓考</vt:lpstr>
      <vt:lpstr>六、课程考核-补考和重修</vt:lpstr>
      <vt:lpstr>六、考核不及格对学生的影响</vt:lpstr>
      <vt:lpstr>PowerPoint 演示文稿</vt:lpstr>
      <vt:lpstr>七、跨学科课程兼修计划（Program-10） </vt:lpstr>
      <vt:lpstr>PowerPoint 演示文稿</vt:lpstr>
      <vt:lpstr>八、主要时间节点</vt:lpstr>
      <vt:lpstr>PowerPoint 演示文稿</vt:lpstr>
      <vt:lpstr>九、信息发布与咨询</vt:lpstr>
      <vt:lpstr>各院系教学主管老师 联系方式</vt:lpstr>
      <vt:lpstr>教务部特别提醒</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unknown</cp:lastModifiedBy>
  <cp:revision>290</cp:revision>
  <cp:lastPrinted>2020-09-07T01:34:42Z</cp:lastPrinted>
  <dcterms:created xsi:type="dcterms:W3CDTF">2018-08-12T03:36:00Z</dcterms:created>
  <dcterms:modified xsi:type="dcterms:W3CDTF">2020-09-07T03:03:04Z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